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0"/>
  </p:notesMasterIdLst>
  <p:sldIdLst>
    <p:sldId id="261" r:id="rId5"/>
    <p:sldId id="337" r:id="rId6"/>
    <p:sldId id="341" r:id="rId7"/>
    <p:sldId id="270" r:id="rId8"/>
    <p:sldId id="357" r:id="rId9"/>
    <p:sldId id="339" r:id="rId10"/>
    <p:sldId id="332" r:id="rId11"/>
    <p:sldId id="340" r:id="rId12"/>
    <p:sldId id="345" r:id="rId13"/>
    <p:sldId id="342" r:id="rId14"/>
    <p:sldId id="359" r:id="rId15"/>
    <p:sldId id="358" r:id="rId16"/>
    <p:sldId id="361" r:id="rId17"/>
    <p:sldId id="362" r:id="rId18"/>
    <p:sldId id="350" r:id="rId19"/>
    <p:sldId id="343" r:id="rId20"/>
    <p:sldId id="351" r:id="rId21"/>
    <p:sldId id="348" r:id="rId22"/>
    <p:sldId id="360" r:id="rId23"/>
    <p:sldId id="354" r:id="rId24"/>
    <p:sldId id="355" r:id="rId25"/>
    <p:sldId id="363" r:id="rId26"/>
    <p:sldId id="352" r:id="rId27"/>
    <p:sldId id="356" r:id="rId28"/>
    <p:sldId id="353" r:id="rId29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9311BAA-6FBE-3AB5-3A36-DF25D5DB1477}" name="Francisco Ignacio Vega Astorga" initials="FV" userId="S::fran.vegaa@duocuc.cl::2a292056-85d6-415f-b438-5112e667949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7CE1"/>
    <a:srgbClr val="565656"/>
    <a:srgbClr val="575757"/>
    <a:srgbClr val="297373"/>
    <a:srgbClr val="C2D501"/>
    <a:srgbClr val="DB0532"/>
    <a:srgbClr val="B14EC4"/>
    <a:srgbClr val="FF595A"/>
    <a:srgbClr val="D39F17"/>
    <a:srgbClr val="58C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44" autoAdjust="0"/>
    <p:restoredTop sz="96247" autoAdjust="0"/>
  </p:normalViewPr>
  <p:slideViewPr>
    <p:cSldViewPr>
      <p:cViewPr>
        <p:scale>
          <a:sx n="50" d="100"/>
          <a:sy n="50" d="100"/>
        </p:scale>
        <p:origin x="3016" y="12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35674-3C19-9844-8370-EE59E1CD260A}" type="datetimeFigureOut">
              <a:rPr lang="es-CL" smtClean="0"/>
              <a:t>10-12-2024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C2C890-E6DE-1A45-98C6-E722FA6368D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413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C2C890-E6DE-1A45-98C6-E722FA6368DA}" type="slidenum">
              <a:rPr lang="es-CL" smtClean="0"/>
              <a:t>18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7329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DB533-FEE6-E4E0-95C8-1BCCAA732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FD48BC5-C944-4E05-B30C-8D028CF986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4F86C34-E42A-4EC1-7891-34846E729E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45E17A6-87CD-BC60-1BA2-B9F8EEEE61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C2C890-E6DE-1A45-98C6-E722FA6368DA}" type="slidenum">
              <a:rPr lang="es-CL" smtClean="0"/>
              <a:t>19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95184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9F4E23B3-D17D-BBDA-CF94-0F577C2D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20104810" cy="1130895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838209" y="8700548"/>
            <a:ext cx="6781800" cy="584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838209" y="9612314"/>
            <a:ext cx="8712681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dirty="0"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60E109FA-AB96-844B-8998-73B547E74E45}"/>
              </a:ext>
            </a:extLst>
          </p:cNvPr>
          <p:cNvSpPr/>
          <p:nvPr userDrawn="1"/>
        </p:nvSpPr>
        <p:spPr>
          <a:xfrm>
            <a:off x="2838209" y="9464675"/>
            <a:ext cx="8841105" cy="0"/>
          </a:xfrm>
          <a:custGeom>
            <a:avLst/>
            <a:gdLst/>
            <a:ahLst/>
            <a:cxnLst/>
            <a:rect l="l" t="t" r="r" b="b"/>
            <a:pathLst>
              <a:path w="8841105">
                <a:moveTo>
                  <a:pt x="0" y="0"/>
                </a:moveTo>
                <a:lnTo>
                  <a:pt x="8840652" y="0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293DC4AC-3CD1-B728-F1D4-9297A3D9EA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20104810" cy="11308953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75BA927C-DF3C-76F9-F858-D08E957A4C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9342" cy="11305614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B6946770-F426-2FD2-6657-14F29D5A8E25}"/>
              </a:ext>
            </a:extLst>
          </p:cNvPr>
          <p:cNvSpPr/>
          <p:nvPr userDrawn="1"/>
        </p:nvSpPr>
        <p:spPr>
          <a:xfrm>
            <a:off x="755650" y="6264275"/>
            <a:ext cx="9892434" cy="2286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38E6F079-F9D6-8270-ADE8-DE597BD21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428" y="6591401"/>
            <a:ext cx="9020022" cy="1538883"/>
          </a:xfrm>
        </p:spPr>
        <p:txBody>
          <a:bodyPr/>
          <a:lstStyle>
            <a:lvl1pPr algn="l">
              <a:defRPr sz="5000">
                <a:solidFill>
                  <a:srgbClr val="257CE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CC49A5DC-7F63-7053-BF30-9BEB915A86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20104810" cy="11308953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97E369C9-9696-52E0-3D5A-4A3A83A9C2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EDE5CBD5-32E9-715D-214E-87F7F64407EA}"/>
              </a:ext>
            </a:extLst>
          </p:cNvPr>
          <p:cNvSpPr/>
          <p:nvPr userDrawn="1"/>
        </p:nvSpPr>
        <p:spPr>
          <a:xfrm>
            <a:off x="7004050" y="7331075"/>
            <a:ext cx="9892434" cy="2286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FA2B3E84-593C-1926-74EE-AA7B31F62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2828" y="7658201"/>
            <a:ext cx="9020022" cy="1538883"/>
          </a:xfrm>
        </p:spPr>
        <p:txBody>
          <a:bodyPr/>
          <a:lstStyle>
            <a:lvl1pPr algn="l">
              <a:defRPr sz="5000">
                <a:solidFill>
                  <a:srgbClr val="257CE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654578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221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2707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1AAB55C-247D-ECE0-5655-F1E1F2AF1A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340"/>
            <a:ext cx="20110047" cy="1130601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2F0E50CD-FEFD-B21C-4BE3-4F2AA3739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178675"/>
            <a:ext cx="9782022" cy="1538883"/>
          </a:xfrm>
        </p:spPr>
        <p:txBody>
          <a:bodyPr/>
          <a:lstStyle>
            <a:lvl1pPr algn="r">
              <a:defRPr sz="50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774612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121D21F6-64EA-9F7E-F1FC-89374B3096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994F59E7-28C4-825A-1194-67522AF9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1650" y="7483475"/>
            <a:ext cx="9782022" cy="1538883"/>
          </a:xfrm>
        </p:spPr>
        <p:txBody>
          <a:bodyPr/>
          <a:lstStyle>
            <a:lvl1pPr algn="l">
              <a:defRPr sz="50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87451F99-8CB8-50AA-1CC0-54512CBB6F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C83ACDF-F359-C1DD-3AF9-368B761AA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3050" y="7026275"/>
            <a:ext cx="9782022" cy="1538883"/>
          </a:xfrm>
        </p:spPr>
        <p:txBody>
          <a:bodyPr/>
          <a:lstStyle>
            <a:lvl1pPr algn="l">
              <a:defRPr sz="50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34336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2F738965-FD99-AFAE-3CAA-5CEAF99952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4AB59064-93F0-56FE-006F-C58F84A82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0" y="6950075"/>
            <a:ext cx="9782022" cy="1538883"/>
          </a:xfrm>
        </p:spPr>
        <p:txBody>
          <a:bodyPr/>
          <a:lstStyle>
            <a:lvl1pPr algn="r">
              <a:defRPr sz="50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3973E67C-611D-F88A-80C1-185A9B8D4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20104810" cy="11308953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3E466965-0C09-5FCB-13FD-111D1D2AD2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29" name="Rectángulo 28">
            <a:extLst>
              <a:ext uri="{FF2B5EF4-FFF2-40B4-BE49-F238E27FC236}">
                <a16:creationId xmlns:a16="http://schemas.microsoft.com/office/drawing/2014/main" id="{98C6A4D7-FDE0-20C5-1EB3-30217CE5E1DC}"/>
              </a:ext>
            </a:extLst>
          </p:cNvPr>
          <p:cNvSpPr/>
          <p:nvPr userDrawn="1"/>
        </p:nvSpPr>
        <p:spPr>
          <a:xfrm>
            <a:off x="4413250" y="4206875"/>
            <a:ext cx="9892434" cy="2286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30" name="Título 1">
            <a:extLst>
              <a:ext uri="{FF2B5EF4-FFF2-40B4-BE49-F238E27FC236}">
                <a16:creationId xmlns:a16="http://schemas.microsoft.com/office/drawing/2014/main" id="{EE9CC866-5882-3C12-E5D7-404765C18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028" y="4534001"/>
            <a:ext cx="9020022" cy="1538883"/>
          </a:xfrm>
        </p:spPr>
        <p:txBody>
          <a:bodyPr/>
          <a:lstStyle>
            <a:lvl1pPr algn="l">
              <a:defRPr sz="5000">
                <a:solidFill>
                  <a:srgbClr val="257CE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3858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>
            <a:extLst>
              <a:ext uri="{FF2B5EF4-FFF2-40B4-BE49-F238E27FC236}">
                <a16:creationId xmlns:a16="http://schemas.microsoft.com/office/drawing/2014/main" id="{FADFFD87-E732-F006-B065-62B946429B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20104810" cy="11308953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5FB62982-E03B-E5B0-2921-4742F850F5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0"/>
            <a:ext cx="20097375" cy="1130935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FA473640-6785-830B-E009-5E08A060B6B1}"/>
              </a:ext>
            </a:extLst>
          </p:cNvPr>
          <p:cNvSpPr/>
          <p:nvPr userDrawn="1"/>
        </p:nvSpPr>
        <p:spPr>
          <a:xfrm>
            <a:off x="7232650" y="7880350"/>
            <a:ext cx="9892434" cy="2286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B55FBF2B-6203-81C7-B7DD-070ABE20B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428" y="8207476"/>
            <a:ext cx="9020022" cy="1538883"/>
          </a:xfrm>
        </p:spPr>
        <p:txBody>
          <a:bodyPr/>
          <a:lstStyle>
            <a:lvl1pPr algn="l">
              <a:defRPr sz="5000">
                <a:solidFill>
                  <a:srgbClr val="257CE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71109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38F75-3EE0-1345-84D2-95B57EB1A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050" y="714594"/>
            <a:ext cx="16988263" cy="73866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14BF04F1-8F4E-3E46-A3B2-80F47EADF391}"/>
              </a:ext>
            </a:extLst>
          </p:cNvPr>
          <p:cNvSpPr/>
          <p:nvPr userDrawn="1"/>
        </p:nvSpPr>
        <p:spPr>
          <a:xfrm>
            <a:off x="-6350" y="656116"/>
            <a:ext cx="2243455" cy="1060450"/>
          </a:xfrm>
          <a:custGeom>
            <a:avLst/>
            <a:gdLst/>
            <a:ahLst/>
            <a:cxnLst/>
            <a:rect l="l" t="t" r="r" b="b"/>
            <a:pathLst>
              <a:path w="2243455" h="1060450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7932DF43-D838-5B47-A92B-B88C568B4A19}"/>
              </a:ext>
            </a:extLst>
          </p:cNvPr>
          <p:cNvSpPr/>
          <p:nvPr userDrawn="1"/>
        </p:nvSpPr>
        <p:spPr>
          <a:xfrm>
            <a:off x="16938421" y="10202309"/>
            <a:ext cx="1576070" cy="511175"/>
          </a:xfrm>
          <a:custGeom>
            <a:avLst/>
            <a:gdLst/>
            <a:ahLst/>
            <a:cxnLst/>
            <a:rect l="l" t="t" r="r" b="b"/>
            <a:pathLst>
              <a:path w="1576069" h="511175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34" y="299389"/>
                </a:lnTo>
                <a:lnTo>
                  <a:pt x="300723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07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588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38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59" y="484936"/>
                </a:lnTo>
                <a:lnTo>
                  <a:pt x="324205" y="466864"/>
                </a:lnTo>
                <a:lnTo>
                  <a:pt x="359016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w="1576069" h="511175">
                <a:moveTo>
                  <a:pt x="827582" y="502602"/>
                </a:moveTo>
                <a:lnTo>
                  <a:pt x="826490" y="478307"/>
                </a:lnTo>
                <a:lnTo>
                  <a:pt x="825538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28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w="1576069" h="511175">
                <a:moveTo>
                  <a:pt x="1244155" y="318274"/>
                </a:moveTo>
                <a:lnTo>
                  <a:pt x="1238161" y="266484"/>
                </a:lnTo>
                <a:lnTo>
                  <a:pt x="1220876" y="221424"/>
                </a:lnTo>
                <a:lnTo>
                  <a:pt x="1193355" y="184315"/>
                </a:lnTo>
                <a:lnTo>
                  <a:pt x="1156639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39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46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37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395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35" y="461340"/>
                </a:lnTo>
                <a:lnTo>
                  <a:pt x="957567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896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w="1576069" h="511175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44" y="133451"/>
                </a:lnTo>
                <a:lnTo>
                  <a:pt x="1489964" y="132499"/>
                </a:lnTo>
                <a:lnTo>
                  <a:pt x="1436065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82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9DEB8F4A-6C01-284B-B123-A27D152597CD}"/>
              </a:ext>
            </a:extLst>
          </p:cNvPr>
          <p:cNvSpPr/>
          <p:nvPr userDrawn="1"/>
        </p:nvSpPr>
        <p:spPr>
          <a:xfrm>
            <a:off x="18623540" y="10245307"/>
            <a:ext cx="378460" cy="469900"/>
          </a:xfrm>
          <a:custGeom>
            <a:avLst/>
            <a:gdLst/>
            <a:ahLst/>
            <a:cxnLst/>
            <a:rect l="l" t="t" r="r" b="b"/>
            <a:pathLst>
              <a:path w="378459" h="469900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5">
            <a:extLst>
              <a:ext uri="{FF2B5EF4-FFF2-40B4-BE49-F238E27FC236}">
                <a16:creationId xmlns:a16="http://schemas.microsoft.com/office/drawing/2014/main" id="{50440F77-9AF6-2142-A93F-4B5F6DDBD871}"/>
              </a:ext>
            </a:extLst>
          </p:cNvPr>
          <p:cNvGrpSpPr/>
          <p:nvPr userDrawn="1"/>
        </p:nvGrpSpPr>
        <p:grpSpPr>
          <a:xfrm>
            <a:off x="19053919" y="10117702"/>
            <a:ext cx="427355" cy="597535"/>
            <a:chOff x="19053919" y="10117702"/>
            <a:chExt cx="427355" cy="597535"/>
          </a:xfrm>
        </p:grpSpPr>
        <p:sp>
          <p:nvSpPr>
            <p:cNvPr id="10" name="object 6">
              <a:extLst>
                <a:ext uri="{FF2B5EF4-FFF2-40B4-BE49-F238E27FC236}">
                  <a16:creationId xmlns:a16="http://schemas.microsoft.com/office/drawing/2014/main" id="{B5FF8718-DC05-C046-A01E-6155D9ABE0D5}"/>
                </a:ext>
              </a:extLst>
            </p:cNvPr>
            <p:cNvSpPr/>
            <p:nvPr/>
          </p:nvSpPr>
          <p:spPr>
            <a:xfrm>
              <a:off x="19053919" y="10237764"/>
              <a:ext cx="366395" cy="477520"/>
            </a:xfrm>
            <a:custGeom>
              <a:avLst/>
              <a:gdLst/>
              <a:ahLst/>
              <a:cxnLst/>
              <a:rect l="l" t="t" r="r" b="b"/>
              <a:pathLst>
                <a:path w="366394" h="477520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7">
              <a:extLst>
                <a:ext uri="{FF2B5EF4-FFF2-40B4-BE49-F238E27FC236}">
                  <a16:creationId xmlns:a16="http://schemas.microsoft.com/office/drawing/2014/main" id="{680319A8-C88C-E845-B967-74CD5DD4CA96}"/>
                </a:ext>
              </a:extLst>
            </p:cNvPr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368634" y="10117702"/>
              <a:ext cx="112300" cy="112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38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248CA032-B7CF-AC47-80C3-3DC0FECADE87}"/>
              </a:ext>
            </a:extLst>
          </p:cNvPr>
          <p:cNvSpPr/>
          <p:nvPr userDrawn="1"/>
        </p:nvSpPr>
        <p:spPr>
          <a:xfrm>
            <a:off x="727227" y="10202309"/>
            <a:ext cx="1576070" cy="511175"/>
          </a:xfrm>
          <a:custGeom>
            <a:avLst/>
            <a:gdLst/>
            <a:ahLst/>
            <a:cxnLst/>
            <a:rect l="l" t="t" r="r" b="b"/>
            <a:pathLst>
              <a:path w="1576070" h="511175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47" y="299389"/>
                </a:lnTo>
                <a:lnTo>
                  <a:pt x="300736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19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601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50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71" y="484936"/>
                </a:lnTo>
                <a:lnTo>
                  <a:pt x="324205" y="466864"/>
                </a:lnTo>
                <a:lnTo>
                  <a:pt x="359029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w="1576070" h="511175">
                <a:moveTo>
                  <a:pt x="827582" y="502602"/>
                </a:moveTo>
                <a:lnTo>
                  <a:pt x="826503" y="478307"/>
                </a:lnTo>
                <a:lnTo>
                  <a:pt x="825550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41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w="1576070" h="511175">
                <a:moveTo>
                  <a:pt x="1244155" y="318274"/>
                </a:moveTo>
                <a:lnTo>
                  <a:pt x="1238161" y="266484"/>
                </a:lnTo>
                <a:lnTo>
                  <a:pt x="1220889" y="221424"/>
                </a:lnTo>
                <a:lnTo>
                  <a:pt x="1193355" y="184315"/>
                </a:lnTo>
                <a:lnTo>
                  <a:pt x="1156652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52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59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49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408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48" y="461340"/>
                </a:lnTo>
                <a:lnTo>
                  <a:pt x="957580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909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w="1576070" h="511175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57" y="133451"/>
                </a:lnTo>
                <a:lnTo>
                  <a:pt x="1489964" y="132499"/>
                </a:lnTo>
                <a:lnTo>
                  <a:pt x="1436077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94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B72D184-1BCC-8E4D-AB97-E7C9B55D20C7}"/>
              </a:ext>
            </a:extLst>
          </p:cNvPr>
          <p:cNvSpPr/>
          <p:nvPr userDrawn="1"/>
        </p:nvSpPr>
        <p:spPr>
          <a:xfrm>
            <a:off x="2412348" y="10245307"/>
            <a:ext cx="378460" cy="469900"/>
          </a:xfrm>
          <a:custGeom>
            <a:avLst/>
            <a:gdLst/>
            <a:ahLst/>
            <a:cxnLst/>
            <a:rect l="l" t="t" r="r" b="b"/>
            <a:pathLst>
              <a:path w="378460" h="469900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4">
            <a:extLst>
              <a:ext uri="{FF2B5EF4-FFF2-40B4-BE49-F238E27FC236}">
                <a16:creationId xmlns:a16="http://schemas.microsoft.com/office/drawing/2014/main" id="{A2800012-DA06-CF45-A47A-D4B30EA37B75}"/>
              </a:ext>
            </a:extLst>
          </p:cNvPr>
          <p:cNvGrpSpPr/>
          <p:nvPr userDrawn="1"/>
        </p:nvGrpSpPr>
        <p:grpSpPr>
          <a:xfrm>
            <a:off x="2842727" y="10117702"/>
            <a:ext cx="427355" cy="597535"/>
            <a:chOff x="2842727" y="10117702"/>
            <a:chExt cx="427355" cy="597535"/>
          </a:xfrm>
        </p:grpSpPr>
        <p:sp>
          <p:nvSpPr>
            <p:cNvPr id="14" name="object 5">
              <a:extLst>
                <a:ext uri="{FF2B5EF4-FFF2-40B4-BE49-F238E27FC236}">
                  <a16:creationId xmlns:a16="http://schemas.microsoft.com/office/drawing/2014/main" id="{039AC548-D805-B546-AF98-3B421C054969}"/>
                </a:ext>
              </a:extLst>
            </p:cNvPr>
            <p:cNvSpPr/>
            <p:nvPr/>
          </p:nvSpPr>
          <p:spPr>
            <a:xfrm>
              <a:off x="2842727" y="10237764"/>
              <a:ext cx="366395" cy="477520"/>
            </a:xfrm>
            <a:custGeom>
              <a:avLst/>
              <a:gdLst/>
              <a:ahLst/>
              <a:cxnLst/>
              <a:rect l="l" t="t" r="r" b="b"/>
              <a:pathLst>
                <a:path w="366394" h="477520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6">
              <a:extLst>
                <a:ext uri="{FF2B5EF4-FFF2-40B4-BE49-F238E27FC236}">
                  <a16:creationId xmlns:a16="http://schemas.microsoft.com/office/drawing/2014/main" id="{DAA5A1C9-3FFD-F741-93B2-F1CDA55129CC}"/>
                </a:ext>
              </a:extLst>
            </p:cNvPr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57442" y="10117702"/>
              <a:ext cx="112300" cy="112268"/>
            </a:xfrm>
            <a:prstGeom prst="rect">
              <a:avLst/>
            </a:prstGeom>
          </p:spPr>
        </p:pic>
      </p:grpSp>
      <p:sp>
        <p:nvSpPr>
          <p:cNvPr id="16" name="object 7">
            <a:extLst>
              <a:ext uri="{FF2B5EF4-FFF2-40B4-BE49-F238E27FC236}">
                <a16:creationId xmlns:a16="http://schemas.microsoft.com/office/drawing/2014/main" id="{2AF2BE2F-4D9A-CF4D-AF78-BAD6CC1B2837}"/>
              </a:ext>
            </a:extLst>
          </p:cNvPr>
          <p:cNvSpPr/>
          <p:nvPr userDrawn="1"/>
        </p:nvSpPr>
        <p:spPr>
          <a:xfrm>
            <a:off x="17840597" y="656116"/>
            <a:ext cx="2243455" cy="1060450"/>
          </a:xfrm>
          <a:custGeom>
            <a:avLst/>
            <a:gdLst/>
            <a:ahLst/>
            <a:cxnLst/>
            <a:rect l="l" t="t" r="r" b="b"/>
            <a:pathLst>
              <a:path w="2243455" h="1060450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E6AC5AA0-C4FD-A742-898F-2F81DD6B4D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7227" y="755454"/>
            <a:ext cx="16792423" cy="738664"/>
          </a:xfrm>
        </p:spPr>
        <p:txBody>
          <a:bodyPr/>
          <a:lstStyle>
            <a:lvl1pPr algn="r">
              <a:defRPr sz="48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Editar los estilos de texto del patrón</a:t>
            </a:r>
            <a:endParaRPr lang="es-C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314421" y="714594"/>
            <a:ext cx="5259705" cy="9156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9" r:id="rId4"/>
    <p:sldLayoutId id="2147483664" r:id="rId5"/>
    <p:sldLayoutId id="2147483670" r:id="rId6"/>
    <p:sldLayoutId id="2147483677" r:id="rId7"/>
    <p:sldLayoutId id="2147483666" r:id="rId8"/>
    <p:sldLayoutId id="2147483665" r:id="rId9"/>
    <p:sldLayoutId id="2147483663" r:id="rId10"/>
    <p:sldLayoutId id="2147483673" r:id="rId11"/>
    <p:sldLayoutId id="2147483671" r:id="rId12"/>
    <p:sldLayoutId id="2147483678" r:id="rId13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0841C-0ACF-DE6F-43AC-3E3396A29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8349" y="8169275"/>
            <a:ext cx="8749511" cy="1231106"/>
          </a:xfrm>
        </p:spPr>
        <p:txBody>
          <a:bodyPr/>
          <a:lstStyle/>
          <a:p>
            <a:r>
              <a:rPr lang="es-CL" sz="8000" spc="-10" dirty="0"/>
              <a:t>DenkiFit</a:t>
            </a:r>
            <a:endParaRPr lang="es-CL" sz="4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39BAB8-5980-04D6-9003-ABBE79FC69B7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727450" y="9617075"/>
            <a:ext cx="7911311" cy="369332"/>
          </a:xfrm>
        </p:spPr>
        <p:txBody>
          <a:bodyPr/>
          <a:lstStyle/>
          <a:p>
            <a:r>
              <a:rPr lang="es-CL" sz="2400" b="1" dirty="0">
                <a:latin typeface="Arial"/>
                <a:cs typeface="Arial"/>
              </a:rPr>
              <a:t>				Maipú, 10 Diciembre 2024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BEE7594-3130-4A33-A425-74FC90440FA9}"/>
              </a:ext>
            </a:extLst>
          </p:cNvPr>
          <p:cNvSpPr/>
          <p:nvPr/>
        </p:nvSpPr>
        <p:spPr>
          <a:xfrm>
            <a:off x="14014450" y="3444875"/>
            <a:ext cx="488787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604020202020204" pitchFamily="34" charset="0"/>
                <a:cs typeface="Arial Black" panose="020B0604020202020204" pitchFamily="34" charset="0"/>
              </a:rPr>
              <a:t>CAPSTONE</a:t>
            </a:r>
          </a:p>
        </p:txBody>
      </p:sp>
    </p:spTree>
    <p:extLst>
      <p:ext uri="{BB962C8B-B14F-4D97-AF65-F5344CB8AC3E}">
        <p14:creationId xmlns:p14="http://schemas.microsoft.com/office/powerpoint/2010/main" val="364293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BCD8BF0-1144-D34D-8793-D9BC0214A6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L" sz="4800" dirty="0"/>
              <a:t>Metodología de proyecto</a:t>
            </a:r>
            <a:endParaRPr lang="es-CL" dirty="0"/>
          </a:p>
        </p:txBody>
      </p: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8712FF3F-3F09-51BC-7A17-FE7D306CBEDF}"/>
              </a:ext>
            </a:extLst>
          </p:cNvPr>
          <p:cNvGrpSpPr/>
          <p:nvPr/>
        </p:nvGrpSpPr>
        <p:grpSpPr>
          <a:xfrm>
            <a:off x="1884066" y="4509866"/>
            <a:ext cx="15978683" cy="2838602"/>
            <a:chOff x="1007567" y="4511675"/>
            <a:chExt cx="15978683" cy="2838602"/>
          </a:xfrm>
        </p:grpSpPr>
        <p:sp>
          <p:nvSpPr>
            <p:cNvPr id="37" name="Freeform 2">
              <a:extLst>
                <a:ext uri="{FF2B5EF4-FFF2-40B4-BE49-F238E27FC236}">
                  <a16:creationId xmlns:a16="http://schemas.microsoft.com/office/drawing/2014/main" id="{40EF2242-236A-A5A1-78C1-15095D2365C7}"/>
                </a:ext>
              </a:extLst>
            </p:cNvPr>
            <p:cNvSpPr/>
            <p:nvPr/>
          </p:nvSpPr>
          <p:spPr>
            <a:xfrm>
              <a:off x="9223016" y="4708973"/>
              <a:ext cx="7763234" cy="2613552"/>
            </a:xfrm>
            <a:custGeom>
              <a:avLst/>
              <a:gdLst/>
              <a:ahLst/>
              <a:cxnLst/>
              <a:rect l="l" t="t" r="r" b="b"/>
              <a:pathLst>
                <a:path w="9401805" h="2613552">
                  <a:moveTo>
                    <a:pt x="0" y="0"/>
                  </a:moveTo>
                  <a:lnTo>
                    <a:pt x="9401805" y="0"/>
                  </a:lnTo>
                  <a:lnTo>
                    <a:pt x="9401805" y="2613552"/>
                  </a:lnTo>
                  <a:lnTo>
                    <a:pt x="0" y="2613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52209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  <p:sp>
          <p:nvSpPr>
            <p:cNvPr id="19" name="Freeform 2">
              <a:extLst>
                <a:ext uri="{FF2B5EF4-FFF2-40B4-BE49-F238E27FC236}">
                  <a16:creationId xmlns:a16="http://schemas.microsoft.com/office/drawing/2014/main" id="{3357CB22-8105-D1EC-30D7-8B9387FB1BBE}"/>
                </a:ext>
              </a:extLst>
            </p:cNvPr>
            <p:cNvSpPr/>
            <p:nvPr/>
          </p:nvSpPr>
          <p:spPr>
            <a:xfrm>
              <a:off x="1089873" y="4696160"/>
              <a:ext cx="9401805" cy="2613552"/>
            </a:xfrm>
            <a:custGeom>
              <a:avLst/>
              <a:gdLst/>
              <a:ahLst/>
              <a:cxnLst/>
              <a:rect l="l" t="t" r="r" b="b"/>
              <a:pathLst>
                <a:path w="9401805" h="2613552">
                  <a:moveTo>
                    <a:pt x="0" y="0"/>
                  </a:moveTo>
                  <a:lnTo>
                    <a:pt x="9401805" y="0"/>
                  </a:lnTo>
                  <a:lnTo>
                    <a:pt x="9401805" y="2613552"/>
                  </a:lnTo>
                  <a:lnTo>
                    <a:pt x="0" y="2613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25682"/>
              </a:stretch>
            </a:blipFill>
          </p:spPr>
          <p:txBody>
            <a:bodyPr/>
            <a:lstStyle/>
            <a:p>
              <a:endParaRPr lang="es-CL"/>
            </a:p>
          </p:txBody>
        </p:sp>
        <p:grpSp>
          <p:nvGrpSpPr>
            <p:cNvPr id="20" name="Group 3">
              <a:extLst>
                <a:ext uri="{FF2B5EF4-FFF2-40B4-BE49-F238E27FC236}">
                  <a16:creationId xmlns:a16="http://schemas.microsoft.com/office/drawing/2014/main" id="{797160AD-DDAE-AE32-4A58-413DF7A5F1A5}"/>
                </a:ext>
              </a:extLst>
            </p:cNvPr>
            <p:cNvGrpSpPr/>
            <p:nvPr/>
          </p:nvGrpSpPr>
          <p:grpSpPr>
            <a:xfrm>
              <a:off x="1007567" y="4656374"/>
              <a:ext cx="1828475" cy="1828475"/>
              <a:chOff x="0" y="0"/>
              <a:chExt cx="812800" cy="812800"/>
            </a:xfrm>
          </p:grpSpPr>
          <p:sp>
            <p:nvSpPr>
              <p:cNvPr id="21" name="Freeform 4">
                <a:extLst>
                  <a:ext uri="{FF2B5EF4-FFF2-40B4-BE49-F238E27FC236}">
                    <a16:creationId xmlns:a16="http://schemas.microsoft.com/office/drawing/2014/main" id="{928E648E-50E9-4407-F11B-D0BE18FDA96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97000"/>
              </a:solidFill>
            </p:spPr>
            <p:txBody>
              <a:bodyPr/>
              <a:lstStyle/>
              <a:p>
                <a:endParaRPr lang="es-CL"/>
              </a:p>
            </p:txBody>
          </p:sp>
          <p:sp>
            <p:nvSpPr>
              <p:cNvPr id="22" name="TextBox 5">
                <a:extLst>
                  <a:ext uri="{FF2B5EF4-FFF2-40B4-BE49-F238E27FC236}">
                    <a16:creationId xmlns:a16="http://schemas.microsoft.com/office/drawing/2014/main" id="{89DC8E60-A227-D62C-5F53-7C8E15A7D55D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8" name="Group 3">
              <a:extLst>
                <a:ext uri="{FF2B5EF4-FFF2-40B4-BE49-F238E27FC236}">
                  <a16:creationId xmlns:a16="http://schemas.microsoft.com/office/drawing/2014/main" id="{45AE164C-A8DB-AAA8-7986-380DDED62369}"/>
                </a:ext>
              </a:extLst>
            </p:cNvPr>
            <p:cNvGrpSpPr/>
            <p:nvPr/>
          </p:nvGrpSpPr>
          <p:grpSpPr>
            <a:xfrm>
              <a:off x="5058088" y="4623263"/>
              <a:ext cx="1828475" cy="1828475"/>
              <a:chOff x="0" y="0"/>
              <a:chExt cx="812800" cy="812800"/>
            </a:xfrm>
          </p:grpSpPr>
          <p:sp>
            <p:nvSpPr>
              <p:cNvPr id="29" name="Freeform 4">
                <a:extLst>
                  <a:ext uri="{FF2B5EF4-FFF2-40B4-BE49-F238E27FC236}">
                    <a16:creationId xmlns:a16="http://schemas.microsoft.com/office/drawing/2014/main" id="{1A8DD616-66FE-7C61-C524-B40F01CF380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97000"/>
              </a:solidFill>
            </p:spPr>
            <p:txBody>
              <a:bodyPr/>
              <a:lstStyle/>
              <a:p>
                <a:endParaRPr lang="es-CL"/>
              </a:p>
            </p:txBody>
          </p:sp>
          <p:sp>
            <p:nvSpPr>
              <p:cNvPr id="30" name="TextBox 5">
                <a:extLst>
                  <a:ext uri="{FF2B5EF4-FFF2-40B4-BE49-F238E27FC236}">
                    <a16:creationId xmlns:a16="http://schemas.microsoft.com/office/drawing/2014/main" id="{A518AB41-E844-D255-CDB4-3039FD4FF406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A047BEE7-223E-1749-0997-70C916D57545}"/>
                </a:ext>
              </a:extLst>
            </p:cNvPr>
            <p:cNvGrpSpPr/>
            <p:nvPr/>
          </p:nvGrpSpPr>
          <p:grpSpPr>
            <a:xfrm>
              <a:off x="9108609" y="4656374"/>
              <a:ext cx="1828475" cy="1828475"/>
              <a:chOff x="0" y="0"/>
              <a:chExt cx="812800" cy="812800"/>
            </a:xfrm>
          </p:grpSpPr>
          <p:sp>
            <p:nvSpPr>
              <p:cNvPr id="32" name="Freeform 4">
                <a:extLst>
                  <a:ext uri="{FF2B5EF4-FFF2-40B4-BE49-F238E27FC236}">
                    <a16:creationId xmlns:a16="http://schemas.microsoft.com/office/drawing/2014/main" id="{F38DF8A4-EED8-9204-702E-BE6A415D0D0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97000"/>
              </a:solidFill>
            </p:spPr>
            <p:txBody>
              <a:bodyPr/>
              <a:lstStyle/>
              <a:p>
                <a:endParaRPr lang="es-CL"/>
              </a:p>
            </p:txBody>
          </p:sp>
          <p:sp>
            <p:nvSpPr>
              <p:cNvPr id="33" name="TextBox 5">
                <a:extLst>
                  <a:ext uri="{FF2B5EF4-FFF2-40B4-BE49-F238E27FC236}">
                    <a16:creationId xmlns:a16="http://schemas.microsoft.com/office/drawing/2014/main" id="{C3776671-B4F6-ED74-3B86-72A0AD95DFE6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8" name="Group 3">
              <a:extLst>
                <a:ext uri="{FF2B5EF4-FFF2-40B4-BE49-F238E27FC236}">
                  <a16:creationId xmlns:a16="http://schemas.microsoft.com/office/drawing/2014/main" id="{D9A41627-CFA7-5586-19CD-B24453A584D4}"/>
                </a:ext>
              </a:extLst>
            </p:cNvPr>
            <p:cNvGrpSpPr/>
            <p:nvPr/>
          </p:nvGrpSpPr>
          <p:grpSpPr>
            <a:xfrm>
              <a:off x="13191230" y="4656374"/>
              <a:ext cx="1828475" cy="1828475"/>
              <a:chOff x="0" y="0"/>
              <a:chExt cx="812800" cy="812800"/>
            </a:xfrm>
          </p:grpSpPr>
          <p:sp>
            <p:nvSpPr>
              <p:cNvPr id="39" name="Freeform 4">
                <a:extLst>
                  <a:ext uri="{FF2B5EF4-FFF2-40B4-BE49-F238E27FC236}">
                    <a16:creationId xmlns:a16="http://schemas.microsoft.com/office/drawing/2014/main" id="{665E4CB1-A797-0334-4ABA-C9C5F81E1AB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97000"/>
              </a:solidFill>
            </p:spPr>
            <p:txBody>
              <a:bodyPr/>
              <a:lstStyle/>
              <a:p>
                <a:endParaRPr lang="es-CL"/>
              </a:p>
            </p:txBody>
          </p:sp>
          <p:sp>
            <p:nvSpPr>
              <p:cNvPr id="40" name="TextBox 5">
                <a:extLst>
                  <a:ext uri="{FF2B5EF4-FFF2-40B4-BE49-F238E27FC236}">
                    <a16:creationId xmlns:a16="http://schemas.microsoft.com/office/drawing/2014/main" id="{7E51B4CF-DDF0-E9CA-3E3A-A2B05104DC5D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4" name="TextBox 48">
              <a:extLst>
                <a:ext uri="{FF2B5EF4-FFF2-40B4-BE49-F238E27FC236}">
                  <a16:creationId xmlns:a16="http://schemas.microsoft.com/office/drawing/2014/main" id="{6218E605-8DB8-B210-F906-E2EB6E16E809}"/>
                </a:ext>
              </a:extLst>
            </p:cNvPr>
            <p:cNvSpPr txBox="1"/>
            <p:nvPr/>
          </p:nvSpPr>
          <p:spPr>
            <a:xfrm>
              <a:off x="1276747" y="4564761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0</a:t>
              </a:r>
            </a:p>
          </p:txBody>
        </p:sp>
        <p:sp>
          <p:nvSpPr>
            <p:cNvPr id="45" name="TextBox 49">
              <a:extLst>
                <a:ext uri="{FF2B5EF4-FFF2-40B4-BE49-F238E27FC236}">
                  <a16:creationId xmlns:a16="http://schemas.microsoft.com/office/drawing/2014/main" id="{714AAFEC-70BA-6B08-E884-C49D83E74469}"/>
                </a:ext>
              </a:extLst>
            </p:cNvPr>
            <p:cNvSpPr txBox="1"/>
            <p:nvPr/>
          </p:nvSpPr>
          <p:spPr>
            <a:xfrm>
              <a:off x="3294317" y="5489729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1</a:t>
              </a:r>
            </a:p>
          </p:txBody>
        </p:sp>
        <p:sp>
          <p:nvSpPr>
            <p:cNvPr id="46" name="TextBox 50">
              <a:extLst>
                <a:ext uri="{FF2B5EF4-FFF2-40B4-BE49-F238E27FC236}">
                  <a16:creationId xmlns:a16="http://schemas.microsoft.com/office/drawing/2014/main" id="{FC10DA6B-AD1B-61C9-1705-FD13336569F4}"/>
                </a:ext>
              </a:extLst>
            </p:cNvPr>
            <p:cNvSpPr txBox="1"/>
            <p:nvPr/>
          </p:nvSpPr>
          <p:spPr>
            <a:xfrm>
              <a:off x="5312784" y="4511675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2</a:t>
              </a:r>
            </a:p>
          </p:txBody>
        </p:sp>
        <p:sp>
          <p:nvSpPr>
            <p:cNvPr id="47" name="TextBox 51">
              <a:extLst>
                <a:ext uri="{FF2B5EF4-FFF2-40B4-BE49-F238E27FC236}">
                  <a16:creationId xmlns:a16="http://schemas.microsoft.com/office/drawing/2014/main" id="{73CC3434-CAD8-2AF4-2F32-020DB478D05C}"/>
                </a:ext>
              </a:extLst>
            </p:cNvPr>
            <p:cNvSpPr txBox="1"/>
            <p:nvPr/>
          </p:nvSpPr>
          <p:spPr>
            <a:xfrm>
              <a:off x="7375067" y="5489729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3</a:t>
              </a:r>
            </a:p>
          </p:txBody>
        </p:sp>
        <p:sp>
          <p:nvSpPr>
            <p:cNvPr id="48" name="TextBox 52">
              <a:extLst>
                <a:ext uri="{FF2B5EF4-FFF2-40B4-BE49-F238E27FC236}">
                  <a16:creationId xmlns:a16="http://schemas.microsoft.com/office/drawing/2014/main" id="{29DD3101-81C2-9BF1-0EF8-CC9CB72989F5}"/>
                </a:ext>
              </a:extLst>
            </p:cNvPr>
            <p:cNvSpPr txBox="1"/>
            <p:nvPr/>
          </p:nvSpPr>
          <p:spPr>
            <a:xfrm>
              <a:off x="9386478" y="4588920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4</a:t>
              </a:r>
            </a:p>
          </p:txBody>
        </p:sp>
        <p:sp>
          <p:nvSpPr>
            <p:cNvPr id="49" name="TextBox 49">
              <a:extLst>
                <a:ext uri="{FF2B5EF4-FFF2-40B4-BE49-F238E27FC236}">
                  <a16:creationId xmlns:a16="http://schemas.microsoft.com/office/drawing/2014/main" id="{D84F719E-7F9E-C115-34CE-1F6A7DA9C16E}"/>
                </a:ext>
              </a:extLst>
            </p:cNvPr>
            <p:cNvSpPr txBox="1"/>
            <p:nvPr/>
          </p:nvSpPr>
          <p:spPr>
            <a:xfrm>
              <a:off x="11465947" y="5490508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5</a:t>
              </a:r>
            </a:p>
          </p:txBody>
        </p:sp>
        <p:sp>
          <p:nvSpPr>
            <p:cNvPr id="50" name="TextBox 50">
              <a:extLst>
                <a:ext uri="{FF2B5EF4-FFF2-40B4-BE49-F238E27FC236}">
                  <a16:creationId xmlns:a16="http://schemas.microsoft.com/office/drawing/2014/main" id="{997BDDD1-2618-8926-BB96-1BC7ECED9AAF}"/>
                </a:ext>
              </a:extLst>
            </p:cNvPr>
            <p:cNvSpPr txBox="1"/>
            <p:nvPr/>
          </p:nvSpPr>
          <p:spPr>
            <a:xfrm>
              <a:off x="13484414" y="4512454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6</a:t>
              </a:r>
            </a:p>
          </p:txBody>
        </p:sp>
        <p:sp>
          <p:nvSpPr>
            <p:cNvPr id="51" name="TextBox 51">
              <a:extLst>
                <a:ext uri="{FF2B5EF4-FFF2-40B4-BE49-F238E27FC236}">
                  <a16:creationId xmlns:a16="http://schemas.microsoft.com/office/drawing/2014/main" id="{6AF4BE52-82B9-86F4-4F10-27F7E3BCEC48}"/>
                </a:ext>
              </a:extLst>
            </p:cNvPr>
            <p:cNvSpPr txBox="1"/>
            <p:nvPr/>
          </p:nvSpPr>
          <p:spPr>
            <a:xfrm>
              <a:off x="15546697" y="5490508"/>
              <a:ext cx="1212939" cy="18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250"/>
                </a:lnSpc>
              </a:pPr>
              <a:r>
                <a:rPr lang="en-US" sz="10893" b="1" dirty="0">
                  <a:solidFill>
                    <a:srgbClr val="FFFFFF"/>
                  </a:solidFill>
                  <a:latin typeface="Nunito Sans Heavy"/>
                  <a:ea typeface="Nunito Sans Heavy"/>
                  <a:cs typeface="Nunito Sans Heavy"/>
                  <a:sym typeface="Nunito Sans Heavy"/>
                </a:rPr>
                <a:t>7</a:t>
              </a:r>
            </a:p>
          </p:txBody>
        </p:sp>
      </p:grpSp>
      <p:sp>
        <p:nvSpPr>
          <p:cNvPr id="54" name="AutoShape 18">
            <a:extLst>
              <a:ext uri="{FF2B5EF4-FFF2-40B4-BE49-F238E27FC236}">
                <a16:creationId xmlns:a16="http://schemas.microsoft.com/office/drawing/2014/main" id="{E9423D08-A9EB-B381-7F84-F795AE10CB5D}"/>
              </a:ext>
            </a:extLst>
          </p:cNvPr>
          <p:cNvSpPr/>
          <p:nvPr/>
        </p:nvSpPr>
        <p:spPr>
          <a:xfrm flipV="1">
            <a:off x="2436199" y="2113903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5" name="AutoShape 20">
            <a:extLst>
              <a:ext uri="{FF2B5EF4-FFF2-40B4-BE49-F238E27FC236}">
                <a16:creationId xmlns:a16="http://schemas.microsoft.com/office/drawing/2014/main" id="{A53E1D88-625A-68B7-3C73-FBBBD985E44D}"/>
              </a:ext>
            </a:extLst>
          </p:cNvPr>
          <p:cNvSpPr/>
          <p:nvPr/>
        </p:nvSpPr>
        <p:spPr>
          <a:xfrm flipV="1">
            <a:off x="6321327" y="2113903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6" name="AutoShape 22">
            <a:extLst>
              <a:ext uri="{FF2B5EF4-FFF2-40B4-BE49-F238E27FC236}">
                <a16:creationId xmlns:a16="http://schemas.microsoft.com/office/drawing/2014/main" id="{E6747439-879F-3F94-C17C-96A2126CA65D}"/>
              </a:ext>
            </a:extLst>
          </p:cNvPr>
          <p:cNvSpPr/>
          <p:nvPr/>
        </p:nvSpPr>
        <p:spPr>
          <a:xfrm flipV="1">
            <a:off x="10265649" y="2113903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57" name="Group 23">
            <a:extLst>
              <a:ext uri="{FF2B5EF4-FFF2-40B4-BE49-F238E27FC236}">
                <a16:creationId xmlns:a16="http://schemas.microsoft.com/office/drawing/2014/main" id="{F395BAD5-6CEF-561A-7C21-2FDD46FA72F7}"/>
              </a:ext>
            </a:extLst>
          </p:cNvPr>
          <p:cNvGrpSpPr/>
          <p:nvPr/>
        </p:nvGrpSpPr>
        <p:grpSpPr>
          <a:xfrm>
            <a:off x="2098766" y="1776471"/>
            <a:ext cx="674866" cy="674866"/>
            <a:chOff x="0" y="0"/>
            <a:chExt cx="812800" cy="812800"/>
          </a:xfrm>
        </p:grpSpPr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737EB45C-169C-366D-E260-0675F5C55F6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7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59" name="TextBox 25">
              <a:extLst>
                <a:ext uri="{FF2B5EF4-FFF2-40B4-BE49-F238E27FC236}">
                  <a16:creationId xmlns:a16="http://schemas.microsoft.com/office/drawing/2014/main" id="{06772A8F-FCD1-F0CE-E71B-36D0DBDBD9E2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0" name="Group 26">
            <a:extLst>
              <a:ext uri="{FF2B5EF4-FFF2-40B4-BE49-F238E27FC236}">
                <a16:creationId xmlns:a16="http://schemas.microsoft.com/office/drawing/2014/main" id="{017D0F15-3DFF-6A50-EA5D-ED9C103D2E9C}"/>
              </a:ext>
            </a:extLst>
          </p:cNvPr>
          <p:cNvGrpSpPr/>
          <p:nvPr/>
        </p:nvGrpSpPr>
        <p:grpSpPr>
          <a:xfrm>
            <a:off x="5983895" y="1776471"/>
            <a:ext cx="674866" cy="674866"/>
            <a:chOff x="0" y="0"/>
            <a:chExt cx="812800" cy="812800"/>
          </a:xfrm>
        </p:grpSpPr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0A4378A0-8209-C22D-2DCC-C89DF0F3608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7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62" name="TextBox 28">
              <a:extLst>
                <a:ext uri="{FF2B5EF4-FFF2-40B4-BE49-F238E27FC236}">
                  <a16:creationId xmlns:a16="http://schemas.microsoft.com/office/drawing/2014/main" id="{14EA1DA0-3433-E2CD-296F-AE9348552484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3" name="Group 29">
            <a:extLst>
              <a:ext uri="{FF2B5EF4-FFF2-40B4-BE49-F238E27FC236}">
                <a16:creationId xmlns:a16="http://schemas.microsoft.com/office/drawing/2014/main" id="{98264E6D-151C-924E-213F-A39609616DBC}"/>
              </a:ext>
            </a:extLst>
          </p:cNvPr>
          <p:cNvGrpSpPr/>
          <p:nvPr/>
        </p:nvGrpSpPr>
        <p:grpSpPr>
          <a:xfrm>
            <a:off x="9949357" y="1776471"/>
            <a:ext cx="674866" cy="674866"/>
            <a:chOff x="0" y="0"/>
            <a:chExt cx="812800" cy="812800"/>
          </a:xfrm>
        </p:grpSpPr>
        <p:sp>
          <p:nvSpPr>
            <p:cNvPr id="64" name="Freeform 30">
              <a:extLst>
                <a:ext uri="{FF2B5EF4-FFF2-40B4-BE49-F238E27FC236}">
                  <a16:creationId xmlns:a16="http://schemas.microsoft.com/office/drawing/2014/main" id="{F0B7B48C-99A1-D497-62D3-524FA268A51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7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65" name="TextBox 31">
              <a:extLst>
                <a:ext uri="{FF2B5EF4-FFF2-40B4-BE49-F238E27FC236}">
                  <a16:creationId xmlns:a16="http://schemas.microsoft.com/office/drawing/2014/main" id="{5189ED5E-A9F0-293F-BA7C-B9723A4241A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6" name="TextBox 38">
            <a:extLst>
              <a:ext uri="{FF2B5EF4-FFF2-40B4-BE49-F238E27FC236}">
                <a16:creationId xmlns:a16="http://schemas.microsoft.com/office/drawing/2014/main" id="{CB860D0B-02A6-E910-2838-DE52FB313F0A}"/>
              </a:ext>
            </a:extLst>
          </p:cNvPr>
          <p:cNvSpPr txBox="1"/>
          <p:nvPr/>
        </p:nvSpPr>
        <p:spPr>
          <a:xfrm>
            <a:off x="2970644" y="2309849"/>
            <a:ext cx="3013250" cy="9585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Establecer bases técnicas y organizativas.</a:t>
            </a:r>
          </a:p>
        </p:txBody>
      </p:sp>
      <p:sp>
        <p:nvSpPr>
          <p:cNvPr id="67" name="TextBox 39">
            <a:extLst>
              <a:ext uri="{FF2B5EF4-FFF2-40B4-BE49-F238E27FC236}">
                <a16:creationId xmlns:a16="http://schemas.microsoft.com/office/drawing/2014/main" id="{E5B1E643-929E-B8D2-9D01-685313A9F188}"/>
              </a:ext>
            </a:extLst>
          </p:cNvPr>
          <p:cNvSpPr txBox="1"/>
          <p:nvPr/>
        </p:nvSpPr>
        <p:spPr>
          <a:xfrm>
            <a:off x="2970644" y="1861382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20 ag. al 27 ag.</a:t>
            </a:r>
          </a:p>
        </p:txBody>
      </p:sp>
      <p:sp>
        <p:nvSpPr>
          <p:cNvPr id="68" name="TextBox 40">
            <a:extLst>
              <a:ext uri="{FF2B5EF4-FFF2-40B4-BE49-F238E27FC236}">
                <a16:creationId xmlns:a16="http://schemas.microsoft.com/office/drawing/2014/main" id="{40B0CD75-97D3-CCE3-540B-CF0EBA083B7D}"/>
              </a:ext>
            </a:extLst>
          </p:cNvPr>
          <p:cNvSpPr txBox="1"/>
          <p:nvPr/>
        </p:nvSpPr>
        <p:spPr>
          <a:xfrm>
            <a:off x="6853252" y="2386714"/>
            <a:ext cx="3013250" cy="14157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Desarrollar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 </a:t>
            </a: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sección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 de </a:t>
            </a: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Alumnos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Desarrollo inicial de módulo de planes.</a:t>
            </a:r>
          </a:p>
        </p:txBody>
      </p:sp>
      <p:sp>
        <p:nvSpPr>
          <p:cNvPr id="69" name="TextBox 41">
            <a:extLst>
              <a:ext uri="{FF2B5EF4-FFF2-40B4-BE49-F238E27FC236}">
                <a16:creationId xmlns:a16="http://schemas.microsoft.com/office/drawing/2014/main" id="{4C0DAF6D-50D7-DD58-6FC9-12291CC7C248}"/>
              </a:ext>
            </a:extLst>
          </p:cNvPr>
          <p:cNvSpPr txBox="1"/>
          <p:nvPr/>
        </p:nvSpPr>
        <p:spPr>
          <a:xfrm>
            <a:off x="6853252" y="1938247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11 sep. al 24 sep.</a:t>
            </a:r>
          </a:p>
        </p:txBody>
      </p:sp>
      <p:sp>
        <p:nvSpPr>
          <p:cNvPr id="70" name="TextBox 42">
            <a:extLst>
              <a:ext uri="{FF2B5EF4-FFF2-40B4-BE49-F238E27FC236}">
                <a16:creationId xmlns:a16="http://schemas.microsoft.com/office/drawing/2014/main" id="{58038781-A02A-5C99-7572-C60E6DBCD3FE}"/>
              </a:ext>
            </a:extLst>
          </p:cNvPr>
          <p:cNvSpPr txBox="1"/>
          <p:nvPr/>
        </p:nvSpPr>
        <p:spPr>
          <a:xfrm>
            <a:off x="10818714" y="2386714"/>
            <a:ext cx="3013250" cy="1282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Finalizar módulo de pagos.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Continuar desarrollo en sección alumnos.</a:t>
            </a:r>
          </a:p>
        </p:txBody>
      </p:sp>
      <p:sp>
        <p:nvSpPr>
          <p:cNvPr id="71" name="TextBox 43">
            <a:extLst>
              <a:ext uri="{FF2B5EF4-FFF2-40B4-BE49-F238E27FC236}">
                <a16:creationId xmlns:a16="http://schemas.microsoft.com/office/drawing/2014/main" id="{7E9D21B6-6299-F14A-B3B6-1296AABB1A61}"/>
              </a:ext>
            </a:extLst>
          </p:cNvPr>
          <p:cNvSpPr txBox="1"/>
          <p:nvPr/>
        </p:nvSpPr>
        <p:spPr>
          <a:xfrm>
            <a:off x="10818714" y="1938247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09 oct. al 23 oct.</a:t>
            </a:r>
          </a:p>
        </p:txBody>
      </p:sp>
      <p:sp>
        <p:nvSpPr>
          <p:cNvPr id="72" name="AutoShape 19">
            <a:extLst>
              <a:ext uri="{FF2B5EF4-FFF2-40B4-BE49-F238E27FC236}">
                <a16:creationId xmlns:a16="http://schemas.microsoft.com/office/drawing/2014/main" id="{BB882E70-05A5-53AB-9D18-1EC5D178A609}"/>
              </a:ext>
            </a:extLst>
          </p:cNvPr>
          <p:cNvSpPr/>
          <p:nvPr/>
        </p:nvSpPr>
        <p:spPr>
          <a:xfrm flipV="1">
            <a:off x="4583209" y="7399774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3" name="AutoShape 21">
            <a:extLst>
              <a:ext uri="{FF2B5EF4-FFF2-40B4-BE49-F238E27FC236}">
                <a16:creationId xmlns:a16="http://schemas.microsoft.com/office/drawing/2014/main" id="{60947AC1-E5CD-CCFF-30A0-7762CB12AEEB}"/>
              </a:ext>
            </a:extLst>
          </p:cNvPr>
          <p:cNvSpPr/>
          <p:nvPr/>
        </p:nvSpPr>
        <p:spPr>
          <a:xfrm flipV="1">
            <a:off x="8416804" y="7399774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74" name="Group 32">
            <a:extLst>
              <a:ext uri="{FF2B5EF4-FFF2-40B4-BE49-F238E27FC236}">
                <a16:creationId xmlns:a16="http://schemas.microsoft.com/office/drawing/2014/main" id="{6CAA34A9-6133-4A49-8E47-9F3D424DDDAA}"/>
              </a:ext>
            </a:extLst>
          </p:cNvPr>
          <p:cNvGrpSpPr/>
          <p:nvPr/>
        </p:nvGrpSpPr>
        <p:grpSpPr>
          <a:xfrm>
            <a:off x="4266917" y="9436576"/>
            <a:ext cx="674866" cy="674866"/>
            <a:chOff x="0" y="0"/>
            <a:chExt cx="812800" cy="812800"/>
          </a:xfrm>
        </p:grpSpPr>
        <p:sp>
          <p:nvSpPr>
            <p:cNvPr id="75" name="Freeform 33">
              <a:extLst>
                <a:ext uri="{FF2B5EF4-FFF2-40B4-BE49-F238E27FC236}">
                  <a16:creationId xmlns:a16="http://schemas.microsoft.com/office/drawing/2014/main" id="{3D8A91DF-65B2-B352-DB65-23E0FD6C0A5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7373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76" name="TextBox 34">
              <a:extLst>
                <a:ext uri="{FF2B5EF4-FFF2-40B4-BE49-F238E27FC236}">
                  <a16:creationId xmlns:a16="http://schemas.microsoft.com/office/drawing/2014/main" id="{6601B1A4-352E-4D97-7875-5C78A307C1EB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7" name="Group 35">
            <a:extLst>
              <a:ext uri="{FF2B5EF4-FFF2-40B4-BE49-F238E27FC236}">
                <a16:creationId xmlns:a16="http://schemas.microsoft.com/office/drawing/2014/main" id="{544BCC3A-10CD-148F-E070-40422E38A702}"/>
              </a:ext>
            </a:extLst>
          </p:cNvPr>
          <p:cNvGrpSpPr/>
          <p:nvPr/>
        </p:nvGrpSpPr>
        <p:grpSpPr>
          <a:xfrm>
            <a:off x="8100512" y="9470401"/>
            <a:ext cx="674866" cy="674866"/>
            <a:chOff x="0" y="0"/>
            <a:chExt cx="812800" cy="812800"/>
          </a:xfrm>
        </p:grpSpPr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2FC2AD20-487C-93BE-E2E9-23A08592FE8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7373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79" name="TextBox 37">
              <a:extLst>
                <a:ext uri="{FF2B5EF4-FFF2-40B4-BE49-F238E27FC236}">
                  <a16:creationId xmlns:a16="http://schemas.microsoft.com/office/drawing/2014/main" id="{8C5D6AA7-9CFB-BC6F-2198-78390EEA0283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0" name="TextBox 44">
            <a:extLst>
              <a:ext uri="{FF2B5EF4-FFF2-40B4-BE49-F238E27FC236}">
                <a16:creationId xmlns:a16="http://schemas.microsoft.com/office/drawing/2014/main" id="{FCFE85FA-49B1-DFD1-5245-62BC811B5082}"/>
              </a:ext>
            </a:extLst>
          </p:cNvPr>
          <p:cNvSpPr txBox="1"/>
          <p:nvPr/>
        </p:nvSpPr>
        <p:spPr>
          <a:xfrm>
            <a:off x="5047018" y="7852422"/>
            <a:ext cx="3302760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Creación de API de autenticación y alumnos.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Gestión básica de alumnos en </a:t>
            </a:r>
            <a:r>
              <a:rPr lang="es-CL" sz="23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dashboard</a:t>
            </a: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.</a:t>
            </a:r>
          </a:p>
        </p:txBody>
      </p:sp>
      <p:sp>
        <p:nvSpPr>
          <p:cNvPr id="81" name="TextBox 45">
            <a:extLst>
              <a:ext uri="{FF2B5EF4-FFF2-40B4-BE49-F238E27FC236}">
                <a16:creationId xmlns:a16="http://schemas.microsoft.com/office/drawing/2014/main" id="{35EE2B11-0588-0EA1-8209-FC7F3480EB6F}"/>
              </a:ext>
            </a:extLst>
          </p:cNvPr>
          <p:cNvSpPr txBox="1"/>
          <p:nvPr/>
        </p:nvSpPr>
        <p:spPr>
          <a:xfrm>
            <a:off x="5047018" y="7403955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297373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28 ag. al 10 sep.</a:t>
            </a:r>
          </a:p>
        </p:txBody>
      </p:sp>
      <p:sp>
        <p:nvSpPr>
          <p:cNvPr id="82" name="TextBox 46">
            <a:extLst>
              <a:ext uri="{FF2B5EF4-FFF2-40B4-BE49-F238E27FC236}">
                <a16:creationId xmlns:a16="http://schemas.microsoft.com/office/drawing/2014/main" id="{51A11CDF-B04B-55B8-EFDE-E135280C8CF6}"/>
              </a:ext>
            </a:extLst>
          </p:cNvPr>
          <p:cNvSpPr txBox="1"/>
          <p:nvPr/>
        </p:nvSpPr>
        <p:spPr>
          <a:xfrm>
            <a:off x="8876852" y="7852422"/>
            <a:ext cx="3302760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Continuar desarrollo módulo de planes.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Comienza desarrollo de módulo de pagos.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Desarrollo interfaz mobile</a:t>
            </a:r>
          </a:p>
        </p:txBody>
      </p:sp>
      <p:sp>
        <p:nvSpPr>
          <p:cNvPr id="83" name="TextBox 47">
            <a:extLst>
              <a:ext uri="{FF2B5EF4-FFF2-40B4-BE49-F238E27FC236}">
                <a16:creationId xmlns:a16="http://schemas.microsoft.com/office/drawing/2014/main" id="{F9974125-3E30-0185-16D3-8F481A924E77}"/>
              </a:ext>
            </a:extLst>
          </p:cNvPr>
          <p:cNvSpPr txBox="1"/>
          <p:nvPr/>
        </p:nvSpPr>
        <p:spPr>
          <a:xfrm>
            <a:off x="8876852" y="7403955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297373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24 sep. al 09 oct.</a:t>
            </a:r>
          </a:p>
        </p:txBody>
      </p:sp>
      <p:sp>
        <p:nvSpPr>
          <p:cNvPr id="84" name="AutoShape 19">
            <a:extLst>
              <a:ext uri="{FF2B5EF4-FFF2-40B4-BE49-F238E27FC236}">
                <a16:creationId xmlns:a16="http://schemas.microsoft.com/office/drawing/2014/main" id="{BD4C25F6-1FF9-6704-028E-3DA95A17BCDF}"/>
              </a:ext>
            </a:extLst>
          </p:cNvPr>
          <p:cNvSpPr/>
          <p:nvPr/>
        </p:nvSpPr>
        <p:spPr>
          <a:xfrm flipV="1">
            <a:off x="12495904" y="7402245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85" name="AutoShape 21">
            <a:extLst>
              <a:ext uri="{FF2B5EF4-FFF2-40B4-BE49-F238E27FC236}">
                <a16:creationId xmlns:a16="http://schemas.microsoft.com/office/drawing/2014/main" id="{CECB5F64-CB8C-587E-BFED-A607BBA3567F}"/>
              </a:ext>
            </a:extLst>
          </p:cNvPr>
          <p:cNvSpPr/>
          <p:nvPr/>
        </p:nvSpPr>
        <p:spPr>
          <a:xfrm flipV="1">
            <a:off x="16329499" y="7402245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86" name="Group 32">
            <a:extLst>
              <a:ext uri="{FF2B5EF4-FFF2-40B4-BE49-F238E27FC236}">
                <a16:creationId xmlns:a16="http://schemas.microsoft.com/office/drawing/2014/main" id="{476A1FFF-F4A4-F424-30D5-FCEAC369F10C}"/>
              </a:ext>
            </a:extLst>
          </p:cNvPr>
          <p:cNvGrpSpPr/>
          <p:nvPr/>
        </p:nvGrpSpPr>
        <p:grpSpPr>
          <a:xfrm>
            <a:off x="12179612" y="9439047"/>
            <a:ext cx="674866" cy="674866"/>
            <a:chOff x="0" y="0"/>
            <a:chExt cx="812800" cy="812800"/>
          </a:xfrm>
        </p:grpSpPr>
        <p:sp>
          <p:nvSpPr>
            <p:cNvPr id="87" name="Freeform 33">
              <a:extLst>
                <a:ext uri="{FF2B5EF4-FFF2-40B4-BE49-F238E27FC236}">
                  <a16:creationId xmlns:a16="http://schemas.microsoft.com/office/drawing/2014/main" id="{984C4AC1-D130-1F8E-5489-72D190BDEAE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7373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88" name="TextBox 34">
              <a:extLst>
                <a:ext uri="{FF2B5EF4-FFF2-40B4-BE49-F238E27FC236}">
                  <a16:creationId xmlns:a16="http://schemas.microsoft.com/office/drawing/2014/main" id="{F94B384B-4906-63CC-A853-62DF74FAB7AF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9" name="Group 35">
            <a:extLst>
              <a:ext uri="{FF2B5EF4-FFF2-40B4-BE49-F238E27FC236}">
                <a16:creationId xmlns:a16="http://schemas.microsoft.com/office/drawing/2014/main" id="{5A9BECE2-3823-128E-35F7-2A19FE94E3B3}"/>
              </a:ext>
            </a:extLst>
          </p:cNvPr>
          <p:cNvGrpSpPr/>
          <p:nvPr/>
        </p:nvGrpSpPr>
        <p:grpSpPr>
          <a:xfrm>
            <a:off x="16013207" y="9472872"/>
            <a:ext cx="674866" cy="674866"/>
            <a:chOff x="0" y="0"/>
            <a:chExt cx="812800" cy="812800"/>
          </a:xfrm>
        </p:grpSpPr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17AAE542-1685-AC85-6F4C-4FB374E85F4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7373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91" name="TextBox 37">
              <a:extLst>
                <a:ext uri="{FF2B5EF4-FFF2-40B4-BE49-F238E27FC236}">
                  <a16:creationId xmlns:a16="http://schemas.microsoft.com/office/drawing/2014/main" id="{8E9122B0-7489-7261-B1F8-831622AEE4D5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2" name="TextBox 44">
            <a:extLst>
              <a:ext uri="{FF2B5EF4-FFF2-40B4-BE49-F238E27FC236}">
                <a16:creationId xmlns:a16="http://schemas.microsoft.com/office/drawing/2014/main" id="{41003442-223D-68C7-C7E6-3E0F01466C84}"/>
              </a:ext>
            </a:extLst>
          </p:cNvPr>
          <p:cNvSpPr txBox="1"/>
          <p:nvPr/>
        </p:nvSpPr>
        <p:spPr>
          <a:xfrm>
            <a:off x="12959713" y="7854893"/>
            <a:ext cx="3302760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Finalizar módulo de mediciones.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Desarrollo módulo QR mobile.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Desarrollo módulo de alumno mobile.</a:t>
            </a:r>
          </a:p>
        </p:txBody>
      </p:sp>
      <p:sp>
        <p:nvSpPr>
          <p:cNvPr id="93" name="TextBox 45">
            <a:extLst>
              <a:ext uri="{FF2B5EF4-FFF2-40B4-BE49-F238E27FC236}">
                <a16:creationId xmlns:a16="http://schemas.microsoft.com/office/drawing/2014/main" id="{7C14F32C-A638-3465-C67E-14E61914C3B7}"/>
              </a:ext>
            </a:extLst>
          </p:cNvPr>
          <p:cNvSpPr txBox="1"/>
          <p:nvPr/>
        </p:nvSpPr>
        <p:spPr>
          <a:xfrm>
            <a:off x="12959713" y="7406426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297373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09 oct. al 23 oct.</a:t>
            </a:r>
          </a:p>
        </p:txBody>
      </p:sp>
      <p:sp>
        <p:nvSpPr>
          <p:cNvPr id="94" name="TextBox 46">
            <a:extLst>
              <a:ext uri="{FF2B5EF4-FFF2-40B4-BE49-F238E27FC236}">
                <a16:creationId xmlns:a16="http://schemas.microsoft.com/office/drawing/2014/main" id="{2FEC758E-9D68-4374-287F-5EB31B1013CA}"/>
              </a:ext>
            </a:extLst>
          </p:cNvPr>
          <p:cNvSpPr txBox="1"/>
          <p:nvPr/>
        </p:nvSpPr>
        <p:spPr>
          <a:xfrm>
            <a:off x="16789547" y="7854893"/>
            <a:ext cx="3302760" cy="1282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Desarrollar módulo de Asistencia.</a:t>
            </a:r>
          </a:p>
          <a:p>
            <a:pPr marL="342900" indent="-342900" algn="l">
              <a:lnSpc>
                <a:spcPts val="2485"/>
              </a:lnSpc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Desarrollar módulo Dashboard</a:t>
            </a:r>
          </a:p>
        </p:txBody>
      </p:sp>
      <p:sp>
        <p:nvSpPr>
          <p:cNvPr id="95" name="TextBox 47">
            <a:extLst>
              <a:ext uri="{FF2B5EF4-FFF2-40B4-BE49-F238E27FC236}">
                <a16:creationId xmlns:a16="http://schemas.microsoft.com/office/drawing/2014/main" id="{22C5008E-E55C-2523-2CD3-AB00ACE13082}"/>
              </a:ext>
            </a:extLst>
          </p:cNvPr>
          <p:cNvSpPr txBox="1"/>
          <p:nvPr/>
        </p:nvSpPr>
        <p:spPr>
          <a:xfrm>
            <a:off x="16789547" y="7406426"/>
            <a:ext cx="2544625" cy="35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297373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07 </a:t>
            </a:r>
            <a:r>
              <a:rPr lang="es-CL" sz="2133" b="1" dirty="0">
                <a:solidFill>
                  <a:srgbClr val="297373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nov. al 20 nov.</a:t>
            </a:r>
          </a:p>
        </p:txBody>
      </p:sp>
      <p:sp>
        <p:nvSpPr>
          <p:cNvPr id="96" name="AutoShape 20">
            <a:extLst>
              <a:ext uri="{FF2B5EF4-FFF2-40B4-BE49-F238E27FC236}">
                <a16:creationId xmlns:a16="http://schemas.microsoft.com/office/drawing/2014/main" id="{D871378D-9381-C0CC-1FC8-D11D448B850D}"/>
              </a:ext>
            </a:extLst>
          </p:cNvPr>
          <p:cNvSpPr/>
          <p:nvPr/>
        </p:nvSpPr>
        <p:spPr>
          <a:xfrm flipV="1">
            <a:off x="14166255" y="2111550"/>
            <a:ext cx="0" cy="2501258"/>
          </a:xfrm>
          <a:prstGeom prst="line">
            <a:avLst/>
          </a:prstGeom>
          <a:ln w="38100" cap="flat">
            <a:solidFill>
              <a:srgbClr val="A6A6A6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98" name="Group 26">
            <a:extLst>
              <a:ext uri="{FF2B5EF4-FFF2-40B4-BE49-F238E27FC236}">
                <a16:creationId xmlns:a16="http://schemas.microsoft.com/office/drawing/2014/main" id="{31B0A53D-A5EC-9CCE-CE20-2D04CEF5E020}"/>
              </a:ext>
            </a:extLst>
          </p:cNvPr>
          <p:cNvGrpSpPr/>
          <p:nvPr/>
        </p:nvGrpSpPr>
        <p:grpSpPr>
          <a:xfrm>
            <a:off x="13828823" y="1774118"/>
            <a:ext cx="674866" cy="674866"/>
            <a:chOff x="0" y="0"/>
            <a:chExt cx="812800" cy="812800"/>
          </a:xfrm>
        </p:grpSpPr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C12398B1-01E1-9A0A-CB42-F9B238359CE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7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00" name="TextBox 28">
              <a:extLst>
                <a:ext uri="{FF2B5EF4-FFF2-40B4-BE49-F238E27FC236}">
                  <a16:creationId xmlns:a16="http://schemas.microsoft.com/office/drawing/2014/main" id="{F06150D9-9B73-F186-B4D9-DDDE6C1EA1ED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4" name="TextBox 40">
            <a:extLst>
              <a:ext uri="{FF2B5EF4-FFF2-40B4-BE49-F238E27FC236}">
                <a16:creationId xmlns:a16="http://schemas.microsoft.com/office/drawing/2014/main" id="{1E6FB55E-5A53-1DFE-277C-AAF5A40C0559}"/>
              </a:ext>
            </a:extLst>
          </p:cNvPr>
          <p:cNvSpPr txBox="1"/>
          <p:nvPr/>
        </p:nvSpPr>
        <p:spPr>
          <a:xfrm>
            <a:off x="14698180" y="2384361"/>
            <a:ext cx="3013250" cy="21236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Desarrollar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 </a:t>
            </a: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módulo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 </a:t>
            </a: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de pagos mobile.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Módulo de mediciones mobile</a:t>
            </a:r>
            <a:r>
              <a:rPr lang="en-US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CL" sz="2300" dirty="0">
                <a:solidFill>
                  <a:schemeClr val="tx1"/>
                </a:solidFill>
                <a:latin typeface="Arial" panose="020B0604020202020204" pitchFamily="34" charset="0"/>
                <a:ea typeface="Nunito Sans"/>
                <a:cs typeface="Arial" panose="020B0604020202020204" pitchFamily="34" charset="0"/>
                <a:sym typeface="Nunito Sans"/>
              </a:rPr>
              <a:t>Desarrollar Calendario mobile.</a:t>
            </a:r>
          </a:p>
        </p:txBody>
      </p:sp>
      <p:sp>
        <p:nvSpPr>
          <p:cNvPr id="105" name="TextBox 41">
            <a:extLst>
              <a:ext uri="{FF2B5EF4-FFF2-40B4-BE49-F238E27FC236}">
                <a16:creationId xmlns:a16="http://schemas.microsoft.com/office/drawing/2014/main" id="{88CD7985-9482-14AA-DC41-E313DFFC5A4B}"/>
              </a:ext>
            </a:extLst>
          </p:cNvPr>
          <p:cNvSpPr txBox="1"/>
          <p:nvPr/>
        </p:nvSpPr>
        <p:spPr>
          <a:xfrm>
            <a:off x="14698180" y="1935894"/>
            <a:ext cx="2544625" cy="350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87"/>
              </a:lnSpc>
              <a:spcBef>
                <a:spcPct val="0"/>
              </a:spcBef>
            </a:pPr>
            <a:r>
              <a:rPr lang="en-US" sz="2133" b="1" dirty="0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24 oct. al 06 </a:t>
            </a:r>
            <a:r>
              <a:rPr lang="es-CL" sz="2133" b="1" dirty="0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nov</a:t>
            </a:r>
            <a:r>
              <a:rPr lang="en-US" sz="2133" b="1" dirty="0">
                <a:solidFill>
                  <a:srgbClr val="F97000"/>
                </a:solidFill>
                <a:latin typeface="Nunito Sans Heavy"/>
                <a:ea typeface="Nunito Sans Heavy"/>
                <a:cs typeface="Nunito Sans Heavy"/>
                <a:sym typeface="Nunito Sans Heavy"/>
              </a:rPr>
              <a:t>.</a:t>
            </a:r>
          </a:p>
        </p:txBody>
      </p:sp>
      <p:sp>
        <p:nvSpPr>
          <p:cNvPr id="109" name="Diagrama de flujo: datos almacenados 108">
            <a:extLst>
              <a:ext uri="{FF2B5EF4-FFF2-40B4-BE49-F238E27FC236}">
                <a16:creationId xmlns:a16="http://schemas.microsoft.com/office/drawing/2014/main" id="{A00405D8-32B8-04C6-E927-0BECC538E9F7}"/>
              </a:ext>
            </a:extLst>
          </p:cNvPr>
          <p:cNvSpPr/>
          <p:nvPr/>
        </p:nvSpPr>
        <p:spPr>
          <a:xfrm rot="8892527">
            <a:off x="17440272" y="5043411"/>
            <a:ext cx="1293357" cy="1384054"/>
          </a:xfrm>
          <a:prstGeom prst="flowChartOnlineStorag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958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B5066-02BB-1DF3-5AA5-AF575B0E3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1CD469AA-F7DB-4F60-CC06-FCE5FEFE31B1}"/>
              </a:ext>
            </a:extLst>
          </p:cNvPr>
          <p:cNvSpPr txBox="1">
            <a:spLocks/>
          </p:cNvSpPr>
          <p:nvPr/>
        </p:nvSpPr>
        <p:spPr>
          <a:xfrm>
            <a:off x="4718050" y="4177347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05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D1EF4E77-84AE-93D1-2BCF-21F22C68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0" y="5349875"/>
            <a:ext cx="9372600" cy="2031325"/>
          </a:xfrm>
        </p:spPr>
        <p:txBody>
          <a:bodyPr/>
          <a:lstStyle/>
          <a:p>
            <a:pPr algn="l"/>
            <a:r>
              <a:rPr lang="es-CL" sz="6600" dirty="0"/>
              <a:t>Topología del proyecto</a:t>
            </a:r>
          </a:p>
        </p:txBody>
      </p:sp>
    </p:spTree>
    <p:extLst>
      <p:ext uri="{BB962C8B-B14F-4D97-AF65-F5344CB8AC3E}">
        <p14:creationId xmlns:p14="http://schemas.microsoft.com/office/powerpoint/2010/main" val="402297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89CC1-02B9-63FA-9D78-C3DCB98E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202609-B15C-FE47-5541-8EB2AD4E3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050" y="854075"/>
            <a:ext cx="13258800" cy="738664"/>
          </a:xfrm>
        </p:spPr>
        <p:txBody>
          <a:bodyPr/>
          <a:lstStyle/>
          <a:p>
            <a:r>
              <a:rPr lang="es-CL" sz="4800" dirty="0"/>
              <a:t>Topología del proyecto</a:t>
            </a:r>
            <a:endParaRPr lang="es-CL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8505163-4AAB-0C44-9CEA-EC02D9D98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0" y="2530475"/>
            <a:ext cx="16002000" cy="720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49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2DDBF-BDE6-DC58-70D6-18D738CCE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357E65-B911-8DDF-52A8-481AC5A7E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050" y="854075"/>
            <a:ext cx="13258800" cy="738664"/>
          </a:xfrm>
        </p:spPr>
        <p:txBody>
          <a:bodyPr/>
          <a:lstStyle/>
          <a:p>
            <a:r>
              <a:rPr lang="es-CL" sz="4800" dirty="0"/>
              <a:t>Topología del proyecto</a:t>
            </a:r>
            <a:endParaRPr lang="es-CL" dirty="0"/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FE944BEE-5B68-93C2-EE5F-2E2448057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047" y="1844675"/>
            <a:ext cx="13618006" cy="87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531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E4A5F-C2E1-C783-37AB-EA47EB7F4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3CD092-6FD3-3CCE-4092-C49148710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050" y="854075"/>
            <a:ext cx="13258800" cy="738664"/>
          </a:xfrm>
        </p:spPr>
        <p:txBody>
          <a:bodyPr/>
          <a:lstStyle/>
          <a:p>
            <a:r>
              <a:rPr lang="es-CL" sz="4800" dirty="0"/>
              <a:t>Topología del proyecto</a:t>
            </a:r>
            <a:endParaRPr lang="es-CL" dirty="0"/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AB1CCFE-836F-E8F0-6A76-49AD551A6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50" y="1686941"/>
            <a:ext cx="13716000" cy="847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0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31858-D87A-87C9-875C-04EA24360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8100305-65AD-4F6E-C71B-0C2E2F706EB4}"/>
              </a:ext>
            </a:extLst>
          </p:cNvPr>
          <p:cNvSpPr txBox="1">
            <a:spLocks/>
          </p:cNvSpPr>
          <p:nvPr/>
        </p:nvSpPr>
        <p:spPr>
          <a:xfrm>
            <a:off x="8159750" y="6250622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06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9DA26CE-D434-DD02-0F4D-3CAEF987CFC1}"/>
              </a:ext>
            </a:extLst>
          </p:cNvPr>
          <p:cNvSpPr txBox="1">
            <a:spLocks/>
          </p:cNvSpPr>
          <p:nvPr/>
        </p:nvSpPr>
        <p:spPr>
          <a:xfrm>
            <a:off x="1517650" y="7712075"/>
            <a:ext cx="830580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5000" b="1" i="0">
                <a:solidFill>
                  <a:srgbClr val="257CE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s-CL" sz="4800" dirty="0"/>
              <a:t>Plataformas y tecnologías</a:t>
            </a:r>
          </a:p>
        </p:txBody>
      </p:sp>
    </p:spTree>
    <p:extLst>
      <p:ext uri="{BB962C8B-B14F-4D97-AF65-F5344CB8AC3E}">
        <p14:creationId xmlns:p14="http://schemas.microsoft.com/office/powerpoint/2010/main" val="348920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1E4FBDB-F62F-B14F-9D38-C37205252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Plataformas y tecnologías usadas </a:t>
            </a:r>
          </a:p>
        </p:txBody>
      </p:sp>
      <p:sp>
        <p:nvSpPr>
          <p:cNvPr id="12" name="TextBox 44">
            <a:extLst>
              <a:ext uri="{FF2B5EF4-FFF2-40B4-BE49-F238E27FC236}">
                <a16:creationId xmlns:a16="http://schemas.microsoft.com/office/drawing/2014/main" id="{4DE224A7-2EF9-BC46-C6B2-514133464C7D}"/>
              </a:ext>
            </a:extLst>
          </p:cNvPr>
          <p:cNvSpPr txBox="1"/>
          <p:nvPr/>
        </p:nvSpPr>
        <p:spPr>
          <a:xfrm>
            <a:off x="5052474" y="1855391"/>
            <a:ext cx="3998125" cy="5356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CL" sz="4400" b="1" dirty="0"/>
              <a:t>Backend</a:t>
            </a: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Node.js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MySQL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Express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Docker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Nginx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Git</a:t>
            </a:r>
            <a:endParaRPr lang="en-U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</p:txBody>
      </p:sp>
      <p:sp>
        <p:nvSpPr>
          <p:cNvPr id="14" name="TextBox 44">
            <a:extLst>
              <a:ext uri="{FF2B5EF4-FFF2-40B4-BE49-F238E27FC236}">
                <a16:creationId xmlns:a16="http://schemas.microsoft.com/office/drawing/2014/main" id="{694D2A57-E063-58B0-EF0D-26385FFA3623}"/>
              </a:ext>
            </a:extLst>
          </p:cNvPr>
          <p:cNvSpPr txBox="1"/>
          <p:nvPr/>
        </p:nvSpPr>
        <p:spPr>
          <a:xfrm>
            <a:off x="5022850" y="7790875"/>
            <a:ext cx="4191000" cy="1663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CL" sz="4400" b="1" dirty="0"/>
              <a:t>Servicio QR</a:t>
            </a: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Node.js</a:t>
            </a:r>
            <a:endParaRPr lang="en-U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</p:txBody>
      </p:sp>
      <p:sp>
        <p:nvSpPr>
          <p:cNvPr id="15" name="TextBox 44">
            <a:extLst>
              <a:ext uri="{FF2B5EF4-FFF2-40B4-BE49-F238E27FC236}">
                <a16:creationId xmlns:a16="http://schemas.microsoft.com/office/drawing/2014/main" id="{8D00946E-AD06-A6A3-66BD-AB0E4C9CDC32}"/>
              </a:ext>
            </a:extLst>
          </p:cNvPr>
          <p:cNvSpPr txBox="1"/>
          <p:nvPr/>
        </p:nvSpPr>
        <p:spPr>
          <a:xfrm>
            <a:off x="12719050" y="1857286"/>
            <a:ext cx="3998125" cy="314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CL" sz="4400" b="1" dirty="0"/>
              <a:t>Frontend</a:t>
            </a: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React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Tailwind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Vite</a:t>
            </a:r>
            <a:endParaRPr lang="en-U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</p:txBody>
      </p:sp>
      <p:sp>
        <p:nvSpPr>
          <p:cNvPr id="16" name="TextBox 44">
            <a:extLst>
              <a:ext uri="{FF2B5EF4-FFF2-40B4-BE49-F238E27FC236}">
                <a16:creationId xmlns:a16="http://schemas.microsoft.com/office/drawing/2014/main" id="{F9831179-7FAC-A522-F47E-EAD2C63EB128}"/>
              </a:ext>
            </a:extLst>
          </p:cNvPr>
          <p:cNvSpPr txBox="1"/>
          <p:nvPr/>
        </p:nvSpPr>
        <p:spPr>
          <a:xfrm>
            <a:off x="12719049" y="6311654"/>
            <a:ext cx="3998125" cy="314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CL" sz="4400" b="1" dirty="0"/>
              <a:t>Mobile</a:t>
            </a: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Android - iOS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React Native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Nunito Sans"/>
              </a:rPr>
              <a:t>Expo</a:t>
            </a:r>
            <a:endParaRPr lang="en-U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Nunito Sans"/>
            </a:endParaRPr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F882D3B3-D0DA-B065-6A92-AC340790D6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473" y="7083199"/>
            <a:ext cx="2123453" cy="2085502"/>
          </a:xfrm>
          <a:prstGeom prst="rect">
            <a:avLst/>
          </a:prstGeom>
        </p:spPr>
      </p:pic>
      <p:pic>
        <p:nvPicPr>
          <p:cNvPr id="18" name="Imagen 17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38D61EB-E98F-32F1-DF0C-D230A4B9FB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7174" y="2563067"/>
            <a:ext cx="2123453" cy="1663084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89889A6B-216F-7DAE-B0C5-674B4F1BC6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6320" y="7083199"/>
            <a:ext cx="2085502" cy="2085502"/>
          </a:xfrm>
          <a:prstGeom prst="rect">
            <a:avLst/>
          </a:prstGeom>
        </p:spPr>
      </p:pic>
      <p:pic>
        <p:nvPicPr>
          <p:cNvPr id="22" name="Imagen 21" descr="Logotipo&#10;&#10;Descripción generada automáticamente">
            <a:extLst>
              <a:ext uri="{FF2B5EF4-FFF2-40B4-BE49-F238E27FC236}">
                <a16:creationId xmlns:a16="http://schemas.microsoft.com/office/drawing/2014/main" id="{C451B6CF-16E0-B813-7672-C863079ABE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479" y="2563067"/>
            <a:ext cx="2085502" cy="208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43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3528C-0D13-5218-1B59-9F7A1317E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CCE14-881E-011C-0E3D-5E116159B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7407275"/>
            <a:ext cx="10393528" cy="2031325"/>
          </a:xfrm>
        </p:spPr>
        <p:txBody>
          <a:bodyPr/>
          <a:lstStyle/>
          <a:p>
            <a:r>
              <a:rPr lang="es-CL" sz="6600" dirty="0"/>
              <a:t>Etapas principales de implementación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59F0B1D-FB35-8427-40FF-D70DD2D31941}"/>
              </a:ext>
            </a:extLst>
          </p:cNvPr>
          <p:cNvSpPr txBox="1">
            <a:spLocks/>
          </p:cNvSpPr>
          <p:nvPr/>
        </p:nvSpPr>
        <p:spPr>
          <a:xfrm>
            <a:off x="9089872" y="6188075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latin typeface="Arial Black" panose="020B0604020202020204" pitchFamily="34" charset="0"/>
                <a:cs typeface="Arial Black" panose="020B0604020202020204" pitchFamily="34" charset="0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420922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71764-34E8-0718-C047-2C2B5C36A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9CD99F08-3CD9-A732-1DE7-BF73724C5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412" y="0"/>
            <a:ext cx="20105512" cy="1130935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68387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EE01C-46D5-F65C-64EB-401FA0F8D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 descr="Tabla&#10;&#10;Descripción generada automáticamente">
            <a:extLst>
              <a:ext uri="{FF2B5EF4-FFF2-40B4-BE49-F238E27FC236}">
                <a16:creationId xmlns:a16="http://schemas.microsoft.com/office/drawing/2014/main" id="{C0A8774D-3B83-689D-EA6A-E3782AC94B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2" y="0"/>
            <a:ext cx="20105512" cy="1130935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2400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FFB337F0-2FCC-924F-952C-07C673B763B0}"/>
              </a:ext>
            </a:extLst>
          </p:cNvPr>
          <p:cNvSpPr/>
          <p:nvPr/>
        </p:nvSpPr>
        <p:spPr>
          <a:xfrm>
            <a:off x="10052050" y="1158875"/>
            <a:ext cx="535755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6000" b="1" dirty="0">
                <a:latin typeface="Arial Black" panose="020B0604020202020204" pitchFamily="34" charset="0"/>
                <a:cs typeface="Arial Black" panose="020B0604020202020204" pitchFamily="34" charset="0"/>
              </a:rPr>
              <a:t>CONTENIDO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A3E674A-F038-D144-A91A-8FBF8FFE0F11}"/>
              </a:ext>
            </a:extLst>
          </p:cNvPr>
          <p:cNvSpPr txBox="1">
            <a:spLocks/>
          </p:cNvSpPr>
          <p:nvPr/>
        </p:nvSpPr>
        <p:spPr>
          <a:xfrm>
            <a:off x="7113760" y="2194384"/>
            <a:ext cx="2100089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01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BB375BB0-38DE-5947-A049-E37CBB392147}"/>
              </a:ext>
            </a:extLst>
          </p:cNvPr>
          <p:cNvSpPr txBox="1">
            <a:spLocks/>
          </p:cNvSpPr>
          <p:nvPr/>
        </p:nvSpPr>
        <p:spPr>
          <a:xfrm>
            <a:off x="7113760" y="4176578"/>
            <a:ext cx="4579097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Problema y Solución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EE8DCEDB-0701-9E4F-B841-31F2AEF95FCF}"/>
              </a:ext>
            </a:extLst>
          </p:cNvPr>
          <p:cNvSpPr txBox="1">
            <a:spLocks/>
          </p:cNvSpPr>
          <p:nvPr/>
        </p:nvSpPr>
        <p:spPr>
          <a:xfrm>
            <a:off x="7148602" y="5381237"/>
            <a:ext cx="5876577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s-CL" sz="3200" dirty="0"/>
              <a:t>Objetivo general y específicos</a:t>
            </a:r>
            <a:endParaRPr lang="es-CL" sz="300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D2775DA9-AA36-2B46-A647-A78656981246}"/>
              </a:ext>
            </a:extLst>
          </p:cNvPr>
          <p:cNvSpPr txBox="1">
            <a:spLocks/>
          </p:cNvSpPr>
          <p:nvPr/>
        </p:nvSpPr>
        <p:spPr>
          <a:xfrm>
            <a:off x="7079826" y="3401956"/>
            <a:ext cx="2210224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02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AC1579C5-4858-4D42-8518-8DA881E7E42D}"/>
              </a:ext>
            </a:extLst>
          </p:cNvPr>
          <p:cNvSpPr txBox="1">
            <a:spLocks/>
          </p:cNvSpPr>
          <p:nvPr/>
        </p:nvSpPr>
        <p:spPr>
          <a:xfrm>
            <a:off x="7118936" y="4674553"/>
            <a:ext cx="1954468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03</a:t>
            </a:r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325E44F9-8B81-FD43-8DCF-00283585DD6D}"/>
              </a:ext>
            </a:extLst>
          </p:cNvPr>
          <p:cNvSpPr txBox="1">
            <a:spLocks/>
          </p:cNvSpPr>
          <p:nvPr/>
        </p:nvSpPr>
        <p:spPr>
          <a:xfrm>
            <a:off x="7118061" y="2902895"/>
            <a:ext cx="506758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ES" sz="3200" dirty="0"/>
              <a:t>Equipo de trabajo y roles</a:t>
            </a:r>
            <a:endParaRPr lang="es-CL" sz="32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2CB9A8-3F8A-B668-ED24-0AA7761B81B1}"/>
              </a:ext>
            </a:extLst>
          </p:cNvPr>
          <p:cNvSpPr txBox="1">
            <a:spLocks/>
          </p:cNvSpPr>
          <p:nvPr/>
        </p:nvSpPr>
        <p:spPr>
          <a:xfrm>
            <a:off x="7148602" y="6762698"/>
            <a:ext cx="5245846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Metodología de proyecto</a:t>
            </a:r>
            <a:endParaRPr lang="es-CL" sz="300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7447E213-8CB4-3809-6F37-C42FC2C1CC1D}"/>
              </a:ext>
            </a:extLst>
          </p:cNvPr>
          <p:cNvSpPr txBox="1">
            <a:spLocks/>
          </p:cNvSpPr>
          <p:nvPr/>
        </p:nvSpPr>
        <p:spPr>
          <a:xfrm>
            <a:off x="7148602" y="5988263"/>
            <a:ext cx="2669034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04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08DD9C6-3490-BB08-9EB1-D967D0B3AA59}"/>
              </a:ext>
            </a:extLst>
          </p:cNvPr>
          <p:cNvSpPr txBox="1">
            <a:spLocks/>
          </p:cNvSpPr>
          <p:nvPr/>
        </p:nvSpPr>
        <p:spPr>
          <a:xfrm>
            <a:off x="7142579" y="7373258"/>
            <a:ext cx="2210222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05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9398B21C-8417-8937-66FB-3A3ED1B6E9D4}"/>
              </a:ext>
            </a:extLst>
          </p:cNvPr>
          <p:cNvSpPr txBox="1">
            <a:spLocks/>
          </p:cNvSpPr>
          <p:nvPr/>
        </p:nvSpPr>
        <p:spPr>
          <a:xfrm>
            <a:off x="13252451" y="2970431"/>
            <a:ext cx="5245846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Plataformas y tecnologías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CAA7E3FF-F86C-CF25-2DE0-D56D14DCC74B}"/>
              </a:ext>
            </a:extLst>
          </p:cNvPr>
          <p:cNvSpPr txBox="1">
            <a:spLocks/>
          </p:cNvSpPr>
          <p:nvPr/>
        </p:nvSpPr>
        <p:spPr>
          <a:xfrm>
            <a:off x="13286991" y="5938676"/>
            <a:ext cx="6693646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s-CL" sz="3200" dirty="0"/>
              <a:t>Calidad</a:t>
            </a:r>
            <a:endParaRPr lang="es-CL" sz="300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D856162-35F9-19B0-5D46-DE9C84795B12}"/>
              </a:ext>
            </a:extLst>
          </p:cNvPr>
          <p:cNvSpPr txBox="1">
            <a:spLocks/>
          </p:cNvSpPr>
          <p:nvPr/>
        </p:nvSpPr>
        <p:spPr>
          <a:xfrm>
            <a:off x="13252450" y="2194384"/>
            <a:ext cx="304800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06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31630712-9194-E82F-9A50-3D8BD99B5D5C}"/>
              </a:ext>
            </a:extLst>
          </p:cNvPr>
          <p:cNvSpPr txBox="1">
            <a:spLocks/>
          </p:cNvSpPr>
          <p:nvPr/>
        </p:nvSpPr>
        <p:spPr>
          <a:xfrm>
            <a:off x="13252451" y="5235655"/>
            <a:ext cx="365760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08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AD1D4DCE-7299-82CE-25D4-594E7FCB3CAF}"/>
              </a:ext>
            </a:extLst>
          </p:cNvPr>
          <p:cNvSpPr txBox="1">
            <a:spLocks/>
          </p:cNvSpPr>
          <p:nvPr/>
        </p:nvSpPr>
        <p:spPr>
          <a:xfrm>
            <a:off x="13286991" y="4250770"/>
            <a:ext cx="7296896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Etapas principales de implementación</a:t>
            </a:r>
            <a:endParaRPr lang="es-CL" sz="2800" dirty="0"/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F7D7FCCC-E013-EAB2-BC33-287006EF7335}"/>
              </a:ext>
            </a:extLst>
          </p:cNvPr>
          <p:cNvSpPr txBox="1">
            <a:spLocks/>
          </p:cNvSpPr>
          <p:nvPr/>
        </p:nvSpPr>
        <p:spPr>
          <a:xfrm>
            <a:off x="13321531" y="8468984"/>
            <a:ext cx="4183903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Conclusión</a:t>
            </a:r>
            <a:endParaRPr lang="es-CL" sz="3000" dirty="0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2089B281-23D8-81AD-03B7-3D9CB196920D}"/>
              </a:ext>
            </a:extLst>
          </p:cNvPr>
          <p:cNvSpPr txBox="1">
            <a:spLocks/>
          </p:cNvSpPr>
          <p:nvPr/>
        </p:nvSpPr>
        <p:spPr>
          <a:xfrm>
            <a:off x="13252451" y="3468198"/>
            <a:ext cx="304800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07</a:t>
            </a:r>
          </a:p>
        </p:txBody>
      </p:sp>
      <p:sp>
        <p:nvSpPr>
          <p:cNvPr id="23" name="Título 1">
            <a:extLst>
              <a:ext uri="{FF2B5EF4-FFF2-40B4-BE49-F238E27FC236}">
                <a16:creationId xmlns:a16="http://schemas.microsoft.com/office/drawing/2014/main" id="{75106412-E92C-6286-2639-6FCDB245A411}"/>
              </a:ext>
            </a:extLst>
          </p:cNvPr>
          <p:cNvSpPr txBox="1">
            <a:spLocks/>
          </p:cNvSpPr>
          <p:nvPr/>
        </p:nvSpPr>
        <p:spPr>
          <a:xfrm>
            <a:off x="13286991" y="7696273"/>
            <a:ext cx="304800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ES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10</a:t>
            </a:r>
            <a:endParaRPr lang="es-CL" sz="6000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F2CC1C6C-3163-8C80-5B38-8D1A66908C24}"/>
              </a:ext>
            </a:extLst>
          </p:cNvPr>
          <p:cNvSpPr txBox="1">
            <a:spLocks/>
          </p:cNvSpPr>
          <p:nvPr/>
        </p:nvSpPr>
        <p:spPr>
          <a:xfrm>
            <a:off x="7142579" y="8075991"/>
            <a:ext cx="4579097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200" dirty="0"/>
              <a:t>Topología del proyecto</a:t>
            </a:r>
            <a:endParaRPr lang="es-CL" sz="3000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A15FB1B6-0525-C0ED-B4D7-6B729EA5D848}"/>
              </a:ext>
            </a:extLst>
          </p:cNvPr>
          <p:cNvSpPr txBox="1">
            <a:spLocks/>
          </p:cNvSpPr>
          <p:nvPr/>
        </p:nvSpPr>
        <p:spPr>
          <a:xfrm>
            <a:off x="13286991" y="7203830"/>
            <a:ext cx="5832859" cy="8925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2800" dirty="0"/>
              <a:t>Resultado de la solución (Demo)</a:t>
            </a:r>
          </a:p>
          <a:p>
            <a:pPr algn="l"/>
            <a:endParaRPr lang="es-CL" sz="3000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374A6EBA-EF8F-2303-AD70-F18785C6AEAE}"/>
              </a:ext>
            </a:extLst>
          </p:cNvPr>
          <p:cNvSpPr txBox="1">
            <a:spLocks/>
          </p:cNvSpPr>
          <p:nvPr/>
        </p:nvSpPr>
        <p:spPr>
          <a:xfrm>
            <a:off x="13252450" y="6449928"/>
            <a:ext cx="304800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ES" sz="6000" dirty="0">
                <a:latin typeface="Arial Black" panose="020B0604020202020204" pitchFamily="34" charset="0"/>
                <a:cs typeface="Arial Black" panose="020B0604020202020204" pitchFamily="34" charset="0"/>
              </a:rPr>
              <a:t>09</a:t>
            </a:r>
            <a:endParaRPr lang="es-CL" sz="6000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44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53308-F51E-617E-8AAE-8CDE453CD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Tabla&#10;&#10;Descripción generada automáticamente">
            <a:extLst>
              <a:ext uri="{FF2B5EF4-FFF2-40B4-BE49-F238E27FC236}">
                <a16:creationId xmlns:a16="http://schemas.microsoft.com/office/drawing/2014/main" id="{D2F0063C-6638-CF81-5E00-24354B510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65406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E4D63-885C-901D-20EA-26862A617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C3FD7797-0C09-E15C-0D32-00452C0F15B8}"/>
              </a:ext>
            </a:extLst>
          </p:cNvPr>
          <p:cNvSpPr/>
          <p:nvPr/>
        </p:nvSpPr>
        <p:spPr>
          <a:xfrm>
            <a:off x="679450" y="9491838"/>
            <a:ext cx="2971800" cy="1600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CFA38A9-5D66-ECF2-A696-7DAC391A73C1}"/>
              </a:ext>
            </a:extLst>
          </p:cNvPr>
          <p:cNvSpPr/>
          <p:nvPr/>
        </p:nvSpPr>
        <p:spPr>
          <a:xfrm>
            <a:off x="17569513" y="396875"/>
            <a:ext cx="2508250" cy="1600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9" name="Imagen 8" descr="Código QR&#10;&#10;Descripción generada automáticamente">
            <a:extLst>
              <a:ext uri="{FF2B5EF4-FFF2-40B4-BE49-F238E27FC236}">
                <a16:creationId xmlns:a16="http://schemas.microsoft.com/office/drawing/2014/main" id="{A5FA787C-1355-4151-4BE4-7EA4B7156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24" y="165831"/>
            <a:ext cx="5150026" cy="10977687"/>
          </a:xfrm>
          <a:prstGeom prst="rect">
            <a:avLst/>
          </a:prstGeom>
        </p:spPr>
      </p:pic>
      <p:pic>
        <p:nvPicPr>
          <p:cNvPr id="11" name="Imagen 10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72D0BB5-564F-0F80-5649-402194826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403" y="147559"/>
            <a:ext cx="5179294" cy="10977687"/>
          </a:xfrm>
          <a:prstGeom prst="rect">
            <a:avLst/>
          </a:prstGeom>
        </p:spPr>
      </p:pic>
      <p:pic>
        <p:nvPicPr>
          <p:cNvPr id="13" name="Imagen 1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D65F2B6F-C5D1-B4AB-12B8-CB6F26433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0650" y="127207"/>
            <a:ext cx="5150026" cy="1097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70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13D62DBF-6167-1523-3DA8-F55E17FE10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95050" y="549275"/>
            <a:ext cx="6077950" cy="1620000"/>
          </a:xfrm>
        </p:spPr>
        <p:txBody>
          <a:bodyPr/>
          <a:lstStyle/>
          <a:p>
            <a:r>
              <a:rPr lang="es-419" dirty="0"/>
              <a:t>Técnicas de Calidad Utilizadas</a:t>
            </a:r>
            <a:endParaRPr lang="es-CL" dirty="0"/>
          </a:p>
        </p:txBody>
      </p:sp>
      <p:sp>
        <p:nvSpPr>
          <p:cNvPr id="3" name="Marcador de texto 1">
            <a:extLst>
              <a:ext uri="{FF2B5EF4-FFF2-40B4-BE49-F238E27FC236}">
                <a16:creationId xmlns:a16="http://schemas.microsoft.com/office/drawing/2014/main" id="{A6819CE6-0DB3-4364-CCDF-59DB1505D66F}"/>
              </a:ext>
            </a:extLst>
          </p:cNvPr>
          <p:cNvSpPr txBox="1">
            <a:spLocks/>
          </p:cNvSpPr>
          <p:nvPr/>
        </p:nvSpPr>
        <p:spPr>
          <a:xfrm>
            <a:off x="689209" y="544702"/>
            <a:ext cx="761365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r">
              <a:defRPr sz="48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/>
              <a:t>Resumen de pruebas</a:t>
            </a:r>
            <a:endParaRPr lang="es-CL" dirty="0"/>
          </a:p>
        </p:txBody>
      </p:sp>
      <p:pic>
        <p:nvPicPr>
          <p:cNvPr id="15" name="Imagen 14" descr="Imagen que contiene Icono&#10;&#10;Descripción generada automáticamente">
            <a:extLst>
              <a:ext uri="{FF2B5EF4-FFF2-40B4-BE49-F238E27FC236}">
                <a16:creationId xmlns:a16="http://schemas.microsoft.com/office/drawing/2014/main" id="{EE79D6DD-533F-7CFC-9049-8381B70501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125" y="4143551"/>
            <a:ext cx="7543800" cy="7543800"/>
          </a:xfrm>
          <a:prstGeom prst="rect">
            <a:avLst/>
          </a:prstGeom>
        </p:spPr>
      </p:pic>
      <p:sp>
        <p:nvSpPr>
          <p:cNvPr id="21" name="Marcador de texto 1">
            <a:extLst>
              <a:ext uri="{FF2B5EF4-FFF2-40B4-BE49-F238E27FC236}">
                <a16:creationId xmlns:a16="http://schemas.microsoft.com/office/drawing/2014/main" id="{E42C9E70-E6B9-5DFE-5394-F5EF1021A677}"/>
              </a:ext>
            </a:extLst>
          </p:cNvPr>
          <p:cNvSpPr txBox="1">
            <a:spLocks/>
          </p:cNvSpPr>
          <p:nvPr/>
        </p:nvSpPr>
        <p:spPr>
          <a:xfrm>
            <a:off x="723672" y="2684695"/>
            <a:ext cx="467795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r">
              <a:defRPr sz="48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3600" dirty="0"/>
              <a:t>Total Casos de Prueba </a:t>
            </a:r>
            <a:endParaRPr lang="es-CL" sz="3600" dirty="0"/>
          </a:p>
        </p:txBody>
      </p:sp>
      <p:sp>
        <p:nvSpPr>
          <p:cNvPr id="23" name="Marcador de texto 1">
            <a:extLst>
              <a:ext uri="{FF2B5EF4-FFF2-40B4-BE49-F238E27FC236}">
                <a16:creationId xmlns:a16="http://schemas.microsoft.com/office/drawing/2014/main" id="{751D3AB0-2C39-4BEF-2E73-0016DA7394A3}"/>
              </a:ext>
            </a:extLst>
          </p:cNvPr>
          <p:cNvSpPr txBox="1">
            <a:spLocks/>
          </p:cNvSpPr>
          <p:nvPr/>
        </p:nvSpPr>
        <p:spPr>
          <a:xfrm>
            <a:off x="689209" y="5147421"/>
            <a:ext cx="4677953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r">
              <a:defRPr sz="48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3600" dirty="0"/>
              <a:t>Casos Exitosos </a:t>
            </a:r>
            <a:endParaRPr lang="es-CL" sz="3600" dirty="0"/>
          </a:p>
        </p:txBody>
      </p:sp>
      <p:sp>
        <p:nvSpPr>
          <p:cNvPr id="40" name="Diagrama de flujo: conector 39">
            <a:extLst>
              <a:ext uri="{FF2B5EF4-FFF2-40B4-BE49-F238E27FC236}">
                <a16:creationId xmlns:a16="http://schemas.microsoft.com/office/drawing/2014/main" id="{1BEABEC1-2077-EF68-24BD-A157E4B1BE75}"/>
              </a:ext>
            </a:extLst>
          </p:cNvPr>
          <p:cNvSpPr/>
          <p:nvPr/>
        </p:nvSpPr>
        <p:spPr>
          <a:xfrm>
            <a:off x="5255455" y="2369609"/>
            <a:ext cx="1620000" cy="1620000"/>
          </a:xfrm>
          <a:prstGeom prst="flowChartConnector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7200" dirty="0"/>
              <a:t>31</a:t>
            </a:r>
            <a:endParaRPr lang="es-419" sz="6000" dirty="0"/>
          </a:p>
        </p:txBody>
      </p:sp>
      <p:sp>
        <p:nvSpPr>
          <p:cNvPr id="43" name="Globo: línea con barra de énfasis 42">
            <a:extLst>
              <a:ext uri="{FF2B5EF4-FFF2-40B4-BE49-F238E27FC236}">
                <a16:creationId xmlns:a16="http://schemas.microsoft.com/office/drawing/2014/main" id="{6FC5EA14-8BEE-693B-6752-821005E2FF82}"/>
              </a:ext>
            </a:extLst>
          </p:cNvPr>
          <p:cNvSpPr/>
          <p:nvPr/>
        </p:nvSpPr>
        <p:spPr>
          <a:xfrm>
            <a:off x="7389055" y="4582441"/>
            <a:ext cx="1295400" cy="658202"/>
          </a:xfrm>
          <a:prstGeom prst="accentCallout1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3200" dirty="0"/>
              <a:t>87%</a:t>
            </a:r>
            <a:endParaRPr lang="es-419" sz="3200" dirty="0"/>
          </a:p>
        </p:txBody>
      </p:sp>
      <p:sp>
        <p:nvSpPr>
          <p:cNvPr id="44" name="Diagrama de flujo: conector 43">
            <a:extLst>
              <a:ext uri="{FF2B5EF4-FFF2-40B4-BE49-F238E27FC236}">
                <a16:creationId xmlns:a16="http://schemas.microsoft.com/office/drawing/2014/main" id="{F5DC7F23-1ED4-34AA-F65E-ED9C50472A4F}"/>
              </a:ext>
            </a:extLst>
          </p:cNvPr>
          <p:cNvSpPr/>
          <p:nvPr/>
        </p:nvSpPr>
        <p:spPr>
          <a:xfrm>
            <a:off x="5255455" y="4583642"/>
            <a:ext cx="1620000" cy="1620000"/>
          </a:xfrm>
          <a:prstGeom prst="flowChartConnec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7200" dirty="0"/>
              <a:t>27</a:t>
            </a:r>
            <a:endParaRPr lang="es-419" sz="6000" dirty="0"/>
          </a:p>
        </p:txBody>
      </p:sp>
      <p:sp>
        <p:nvSpPr>
          <p:cNvPr id="47" name="Marcador de texto 1">
            <a:extLst>
              <a:ext uri="{FF2B5EF4-FFF2-40B4-BE49-F238E27FC236}">
                <a16:creationId xmlns:a16="http://schemas.microsoft.com/office/drawing/2014/main" id="{66BF32D4-4F05-3531-8AA8-06060B963F9A}"/>
              </a:ext>
            </a:extLst>
          </p:cNvPr>
          <p:cNvSpPr txBox="1">
            <a:spLocks/>
          </p:cNvSpPr>
          <p:nvPr/>
        </p:nvSpPr>
        <p:spPr>
          <a:xfrm>
            <a:off x="723672" y="7361453"/>
            <a:ext cx="4677953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r">
              <a:defRPr sz="48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3600" dirty="0"/>
              <a:t>Casos Fallidos</a:t>
            </a:r>
            <a:endParaRPr lang="es-CL" sz="3600" dirty="0"/>
          </a:p>
        </p:txBody>
      </p:sp>
      <p:sp>
        <p:nvSpPr>
          <p:cNvPr id="48" name="Globo: línea con barra de énfasis 47">
            <a:extLst>
              <a:ext uri="{FF2B5EF4-FFF2-40B4-BE49-F238E27FC236}">
                <a16:creationId xmlns:a16="http://schemas.microsoft.com/office/drawing/2014/main" id="{60CE0B9F-214E-E918-7B41-28978DFDC3BB}"/>
              </a:ext>
            </a:extLst>
          </p:cNvPr>
          <p:cNvSpPr/>
          <p:nvPr/>
        </p:nvSpPr>
        <p:spPr>
          <a:xfrm>
            <a:off x="7375671" y="6790637"/>
            <a:ext cx="1295400" cy="658202"/>
          </a:xfrm>
          <a:prstGeom prst="accentCallout1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3200" dirty="0"/>
              <a:t>13%</a:t>
            </a:r>
            <a:endParaRPr lang="es-419" sz="3200" dirty="0"/>
          </a:p>
        </p:txBody>
      </p:sp>
      <p:sp>
        <p:nvSpPr>
          <p:cNvPr id="49" name="Diagrama de flujo: conector 48">
            <a:extLst>
              <a:ext uri="{FF2B5EF4-FFF2-40B4-BE49-F238E27FC236}">
                <a16:creationId xmlns:a16="http://schemas.microsoft.com/office/drawing/2014/main" id="{51682BFC-A4BF-1BE5-96BE-1F07F8DDC558}"/>
              </a:ext>
            </a:extLst>
          </p:cNvPr>
          <p:cNvSpPr/>
          <p:nvPr/>
        </p:nvSpPr>
        <p:spPr>
          <a:xfrm>
            <a:off x="5251450" y="6797675"/>
            <a:ext cx="1620000" cy="1620000"/>
          </a:xfrm>
          <a:prstGeom prst="flowChartConnec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7200" dirty="0"/>
              <a:t>4</a:t>
            </a:r>
            <a:endParaRPr lang="es-419" sz="6000" dirty="0"/>
          </a:p>
        </p:txBody>
      </p:sp>
      <p:sp>
        <p:nvSpPr>
          <p:cNvPr id="55" name="Marcador de texto 1">
            <a:extLst>
              <a:ext uri="{FF2B5EF4-FFF2-40B4-BE49-F238E27FC236}">
                <a16:creationId xmlns:a16="http://schemas.microsoft.com/office/drawing/2014/main" id="{3EC6646E-2000-97C7-915F-AB8A16C9C5A1}"/>
              </a:ext>
            </a:extLst>
          </p:cNvPr>
          <p:cNvSpPr txBox="1">
            <a:spLocks/>
          </p:cNvSpPr>
          <p:nvPr/>
        </p:nvSpPr>
        <p:spPr>
          <a:xfrm>
            <a:off x="11957050" y="3023699"/>
            <a:ext cx="5562600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r">
              <a:defRPr sz="48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s-419" sz="3200" b="1" dirty="0"/>
              <a:t>Pruebas Unitarias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s-419" sz="3200" dirty="0"/>
              <a:t>Pruebas Funcionales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s-419" sz="3200" dirty="0"/>
              <a:t>Pruebas de Regresión</a:t>
            </a:r>
          </a:p>
          <a:p>
            <a:pPr algn="l"/>
            <a:endParaRPr lang="es-CL" sz="7200" dirty="0"/>
          </a:p>
        </p:txBody>
      </p:sp>
    </p:spTree>
    <p:extLst>
      <p:ext uri="{BB962C8B-B14F-4D97-AF65-F5344CB8AC3E}">
        <p14:creationId xmlns:p14="http://schemas.microsoft.com/office/powerpoint/2010/main" val="2531847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D5FFF-F1A6-6BB2-CC31-7C5F91705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9B7A7-7BB6-E019-7217-FB410D89A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2650" y="9007475"/>
            <a:ext cx="10210800" cy="1015663"/>
          </a:xfrm>
        </p:spPr>
        <p:txBody>
          <a:bodyPr/>
          <a:lstStyle/>
          <a:p>
            <a:r>
              <a:rPr lang="es-CL" sz="6600" dirty="0"/>
              <a:t>Resultado de la solución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693BDC61-3284-165E-5BDF-F36644A8FFBE}"/>
              </a:ext>
            </a:extLst>
          </p:cNvPr>
          <p:cNvSpPr txBox="1">
            <a:spLocks/>
          </p:cNvSpPr>
          <p:nvPr/>
        </p:nvSpPr>
        <p:spPr>
          <a:xfrm>
            <a:off x="7201316" y="7788275"/>
            <a:ext cx="1670957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12693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17BDF-5167-6452-2567-2637499F2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8E120-23BC-BD6F-6FC3-A61FC6F27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Demo</a:t>
            </a:r>
            <a:endParaRPr lang="es-CL" dirty="0"/>
          </a:p>
        </p:txBody>
      </p:sp>
      <p:pic>
        <p:nvPicPr>
          <p:cNvPr id="3" name="demo2v3">
            <a:hlinkClick r:id="" action="ppaction://media"/>
            <a:extLst>
              <a:ext uri="{FF2B5EF4-FFF2-40B4-BE49-F238E27FC236}">
                <a16:creationId xmlns:a16="http://schemas.microsoft.com/office/drawing/2014/main" id="{6F3A1E97-7B4C-8A54-7B5D-5E83178DC5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46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B5066-02BB-1DF3-5AA5-AF575B0E3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1CD469AA-F7DB-4F60-CC06-FCE5FEFE31B1}"/>
              </a:ext>
            </a:extLst>
          </p:cNvPr>
          <p:cNvSpPr txBox="1">
            <a:spLocks/>
          </p:cNvSpPr>
          <p:nvPr/>
        </p:nvSpPr>
        <p:spPr>
          <a:xfrm>
            <a:off x="4718050" y="4177347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ES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10</a:t>
            </a:r>
            <a:endParaRPr lang="es-CL" sz="9600" dirty="0">
              <a:solidFill>
                <a:srgbClr val="257CE1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D1EF4E77-84AE-93D1-2BCF-21F22C68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0" y="5349875"/>
            <a:ext cx="9020022" cy="1015663"/>
          </a:xfrm>
        </p:spPr>
        <p:txBody>
          <a:bodyPr/>
          <a:lstStyle/>
          <a:p>
            <a:pPr algn="l"/>
            <a:r>
              <a:rPr lang="es-CL" sz="6600" dirty="0"/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57495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2B839-E8CF-BF4D-93B8-0EE81E2A4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Equipo de trabajo y roles</a:t>
            </a:r>
            <a:endParaRPr lang="es-CL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8EBBCF77-C833-0E4E-1815-AA2DE13B2091}"/>
              </a:ext>
            </a:extLst>
          </p:cNvPr>
          <p:cNvSpPr txBox="1">
            <a:spLocks/>
          </p:cNvSpPr>
          <p:nvPr/>
        </p:nvSpPr>
        <p:spPr>
          <a:xfrm>
            <a:off x="3536950" y="7209571"/>
            <a:ext cx="3048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3000"/>
              <a:t>Ignacio Alcaino</a:t>
            </a:r>
            <a:endParaRPr lang="es-CL" sz="300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2CAEB53-54F0-6DB4-F1E7-816D15DB29C1}"/>
              </a:ext>
            </a:extLst>
          </p:cNvPr>
          <p:cNvSpPr txBox="1">
            <a:spLocks/>
          </p:cNvSpPr>
          <p:nvPr/>
        </p:nvSpPr>
        <p:spPr>
          <a:xfrm>
            <a:off x="12833350" y="7211530"/>
            <a:ext cx="3048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s-CL" sz="3000" dirty="0"/>
              <a:t>Francisco Vega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A67041F-123D-045F-1926-CDE8DE699888}"/>
              </a:ext>
            </a:extLst>
          </p:cNvPr>
          <p:cNvSpPr txBox="1">
            <a:spLocks/>
          </p:cNvSpPr>
          <p:nvPr/>
        </p:nvSpPr>
        <p:spPr>
          <a:xfrm>
            <a:off x="8185150" y="7209571"/>
            <a:ext cx="3048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s-CL" sz="3000" dirty="0"/>
              <a:t>Miguel Díaz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5804BDE-FA96-46B6-F379-7216B428451F}"/>
              </a:ext>
            </a:extLst>
          </p:cNvPr>
          <p:cNvSpPr txBox="1">
            <a:spLocks/>
          </p:cNvSpPr>
          <p:nvPr/>
        </p:nvSpPr>
        <p:spPr>
          <a:xfrm>
            <a:off x="3346450" y="7915873"/>
            <a:ext cx="3238500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Desarrollador principal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Product Owner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0E0EE9D-0FA8-82D2-2423-85DC21836DCC}"/>
              </a:ext>
            </a:extLst>
          </p:cNvPr>
          <p:cNvSpPr txBox="1">
            <a:spLocks/>
          </p:cNvSpPr>
          <p:nvPr/>
        </p:nvSpPr>
        <p:spPr>
          <a:xfrm>
            <a:off x="8089900" y="7915873"/>
            <a:ext cx="3238500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Desarrollador Mobile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Integración con backend y pruebas.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5576B19A-EEBA-51E5-DA2E-A69BE632A619}"/>
              </a:ext>
            </a:extLst>
          </p:cNvPr>
          <p:cNvSpPr txBox="1">
            <a:spLocks/>
          </p:cNvSpPr>
          <p:nvPr/>
        </p:nvSpPr>
        <p:spPr>
          <a:xfrm>
            <a:off x="12738100" y="7915873"/>
            <a:ext cx="3238500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Gestión del proyecto y documentación.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b="0" dirty="0"/>
              <a:t>Metodología scrum, reuniones y planificación.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67FBA19-AA5C-87FC-5D8F-B0CEF4DB59A4}"/>
              </a:ext>
            </a:extLst>
          </p:cNvPr>
          <p:cNvSpPr txBox="1">
            <a:spLocks/>
          </p:cNvSpPr>
          <p:nvPr/>
        </p:nvSpPr>
        <p:spPr>
          <a:xfrm>
            <a:off x="-249663" y="745709"/>
            <a:ext cx="1866900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s-CL" sz="5400" dirty="0">
                <a:latin typeface="Arial Black" panose="020B0604020202020204" pitchFamily="34" charset="0"/>
                <a:cs typeface="Arial Black" panose="020B0604020202020204" pitchFamily="34" charset="0"/>
              </a:rPr>
              <a:t>01</a:t>
            </a:r>
          </a:p>
        </p:txBody>
      </p:sp>
      <p:sp>
        <p:nvSpPr>
          <p:cNvPr id="13" name="AutoShape 2">
            <a:extLst>
              <a:ext uri="{FF2B5EF4-FFF2-40B4-BE49-F238E27FC236}">
                <a16:creationId xmlns:a16="http://schemas.microsoft.com/office/drawing/2014/main" id="{F9962F32-253B-3CDA-79D1-4B0866BB4F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899650" y="5502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D998F35F-AEDE-3821-0620-4078EB7278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55" t="1718" r="2933" b="22783"/>
          <a:stretch/>
        </p:blipFill>
        <p:spPr>
          <a:xfrm>
            <a:off x="12642850" y="2828186"/>
            <a:ext cx="3646521" cy="36202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FC9B0F22-E18D-EA46-79BC-78FC15C900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5089"/>
          <a:stretch/>
        </p:blipFill>
        <p:spPr>
          <a:xfrm>
            <a:off x="3116515" y="2811481"/>
            <a:ext cx="3698370" cy="37461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n 7" descr="Un hombre con la boca abierta&#10;&#10;Descripción generada automáticamente">
            <a:extLst>
              <a:ext uri="{FF2B5EF4-FFF2-40B4-BE49-F238E27FC236}">
                <a16:creationId xmlns:a16="http://schemas.microsoft.com/office/drawing/2014/main" id="{5ADC5394-11FA-23E2-DF27-AF4C7ADBDE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" t="-1856" r="6170" b="1856"/>
          <a:stretch/>
        </p:blipFill>
        <p:spPr>
          <a:xfrm>
            <a:off x="7885889" y="2785749"/>
            <a:ext cx="3646521" cy="37719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67811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94FE4634-98DF-A44A-92BF-86BBAE37A404}"/>
              </a:ext>
            </a:extLst>
          </p:cNvPr>
          <p:cNvSpPr txBox="1">
            <a:spLocks/>
          </p:cNvSpPr>
          <p:nvPr/>
        </p:nvSpPr>
        <p:spPr>
          <a:xfrm>
            <a:off x="8159750" y="6250622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02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8B7ACE31-74A9-95B3-1599-372FB822D0E6}"/>
              </a:ext>
            </a:extLst>
          </p:cNvPr>
          <p:cNvSpPr txBox="1">
            <a:spLocks/>
          </p:cNvSpPr>
          <p:nvPr/>
        </p:nvSpPr>
        <p:spPr>
          <a:xfrm>
            <a:off x="1517650" y="7712075"/>
            <a:ext cx="830580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5000" b="1" i="0">
                <a:solidFill>
                  <a:srgbClr val="257CE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s-CL" sz="4800" dirty="0"/>
              <a:t>Problema y Solución</a:t>
            </a:r>
          </a:p>
        </p:txBody>
      </p:sp>
    </p:spTree>
    <p:extLst>
      <p:ext uri="{BB962C8B-B14F-4D97-AF65-F5344CB8AC3E}">
        <p14:creationId xmlns:p14="http://schemas.microsoft.com/office/powerpoint/2010/main" val="225765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3CAB6-E9CF-B7FD-426C-234A045A5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B2B4D-C587-32B8-A214-088D054F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i="0" dirty="0">
                <a:effectLst/>
              </a:rPr>
              <a:t>Problemática Por Resolver</a:t>
            </a:r>
            <a:endParaRPr lang="es-CL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ACD0E20-72AC-70F9-FD6A-41260D4DCBFC}"/>
              </a:ext>
            </a:extLst>
          </p:cNvPr>
          <p:cNvSpPr txBox="1"/>
          <p:nvPr/>
        </p:nvSpPr>
        <p:spPr>
          <a:xfrm>
            <a:off x="3651250" y="2987675"/>
            <a:ext cx="13754100" cy="5806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Pérdida de ingresos por falta de control. 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Falta de decisiones basadas en datos.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Oportunidad perdida de enviar recordatorios y promociones.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Dificultad para evaluar el progreso y optimizar entrenamientos.</a:t>
            </a:r>
          </a:p>
        </p:txBody>
      </p:sp>
      <p:pic>
        <p:nvPicPr>
          <p:cNvPr id="1026" name="Picture 2" descr="Pérdida de dinero. Crisis económica o: vector de stock (libre de regalías)  1886349298 | Shutterstock">
            <a:extLst>
              <a:ext uri="{FF2B5EF4-FFF2-40B4-BE49-F238E27FC236}">
                <a16:creationId xmlns:a16="http://schemas.microsoft.com/office/drawing/2014/main" id="{FCC03655-E21D-0052-9DAA-BB6A0D9D44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29"/>
          <a:stretch/>
        </p:blipFill>
        <p:spPr bwMode="auto">
          <a:xfrm>
            <a:off x="1733335" y="2715074"/>
            <a:ext cx="1778429" cy="134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a importancia del análisis de datos en la toma de decisiones">
            <a:extLst>
              <a:ext uri="{FF2B5EF4-FFF2-40B4-BE49-F238E27FC236}">
                <a16:creationId xmlns:a16="http://schemas.microsoft.com/office/drawing/2014/main" id="{3281B49F-295F-605F-9806-3889419F2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8050" y="4243272"/>
            <a:ext cx="2586660" cy="164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ómo utilizar las notificaciones en Laravel para enviar correos  electrónicos con Mailtrap | Blog Coders Free">
            <a:extLst>
              <a:ext uri="{FF2B5EF4-FFF2-40B4-BE49-F238E27FC236}">
                <a16:creationId xmlns:a16="http://schemas.microsoft.com/office/drawing/2014/main" id="{7E8A33F2-FFE8-3577-CA9B-946F078635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1" r="21778"/>
          <a:stretch/>
        </p:blipFill>
        <p:spPr bwMode="auto">
          <a:xfrm>
            <a:off x="1733334" y="6035675"/>
            <a:ext cx="1778429" cy="1434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portancia de una evaluación de desempeño constante para los empleados">
            <a:extLst>
              <a:ext uri="{FF2B5EF4-FFF2-40B4-BE49-F238E27FC236}">
                <a16:creationId xmlns:a16="http://schemas.microsoft.com/office/drawing/2014/main" id="{32C70695-94CF-0196-DBC9-48BE5CD7B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250" y="7469892"/>
            <a:ext cx="203454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11FCC6-3B49-9D46-8B62-80E94C906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i="0" dirty="0">
                <a:effectLst/>
              </a:rPr>
              <a:t>Solución</a:t>
            </a:r>
            <a:endParaRPr lang="es-C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5FB4FBB-BECF-A6E4-A4F6-9477988FBDA0}"/>
              </a:ext>
            </a:extLst>
          </p:cNvPr>
          <p:cNvSpPr txBox="1"/>
          <p:nvPr/>
        </p:nvSpPr>
        <p:spPr>
          <a:xfrm>
            <a:off x="2165350" y="4167105"/>
            <a:ext cx="15773400" cy="3313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DenKiFit es un sistema integral para la gestión de gimnasios que automatiza el registro de accesos, el control de pagos y el seguimiento de clientes. Facilita el acceso a información tanto para el gimnasio como para los usuarios.</a:t>
            </a:r>
            <a:endParaRPr lang="es-CL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2">
            <a:extLst>
              <a:ext uri="{FF2B5EF4-FFF2-40B4-BE49-F238E27FC236}">
                <a16:creationId xmlns:a16="http://schemas.microsoft.com/office/drawing/2014/main" id="{90238177-CD0D-4480-DC1D-D53712F68DF9}"/>
              </a:ext>
            </a:extLst>
          </p:cNvPr>
          <p:cNvSpPr/>
          <p:nvPr/>
        </p:nvSpPr>
        <p:spPr>
          <a:xfrm rot="-5400000">
            <a:off x="5784874" y="2196373"/>
            <a:ext cx="1460962" cy="1081112"/>
          </a:xfrm>
          <a:custGeom>
            <a:avLst/>
            <a:gdLst/>
            <a:ahLst/>
            <a:cxnLst/>
            <a:rect l="l" t="t" r="r" b="b"/>
            <a:pathLst>
              <a:path w="1460962" h="1081112">
                <a:moveTo>
                  <a:pt x="0" y="0"/>
                </a:moveTo>
                <a:lnTo>
                  <a:pt x="1460963" y="0"/>
                </a:lnTo>
                <a:lnTo>
                  <a:pt x="1460963" y="1081112"/>
                </a:lnTo>
                <a:lnTo>
                  <a:pt x="0" y="10811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3B2C6366-CE7B-F3B7-BF8E-27D0C5EE7C10}"/>
              </a:ext>
            </a:extLst>
          </p:cNvPr>
          <p:cNvSpPr txBox="1"/>
          <p:nvPr/>
        </p:nvSpPr>
        <p:spPr>
          <a:xfrm>
            <a:off x="7425294" y="2182770"/>
            <a:ext cx="5253511" cy="125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7"/>
              </a:lnSpc>
            </a:pPr>
            <a:r>
              <a:rPr lang="en-US" sz="8906" b="1" dirty="0">
                <a:solidFill>
                  <a:schemeClr val="tx1"/>
                </a:solidFill>
                <a:latin typeface="Inter Ultra-Bold"/>
                <a:ea typeface="Inter Ultra-Bold"/>
                <a:cs typeface="Inter Ultra-Bold"/>
                <a:sym typeface="Inter Ultra-Bold"/>
              </a:rPr>
              <a:t>DENKI</a:t>
            </a:r>
            <a:r>
              <a:rPr lang="en-US" sz="8906" b="1" dirty="0">
                <a:solidFill>
                  <a:srgbClr val="F97000"/>
                </a:solidFill>
                <a:latin typeface="Inter Ultra-Bold"/>
                <a:ea typeface="Inter Ultra-Bold"/>
                <a:cs typeface="Inter Ultra-Bold"/>
                <a:sym typeface="Inter Ultra-Bold"/>
              </a:rPr>
              <a:t>FIT</a:t>
            </a:r>
          </a:p>
        </p:txBody>
      </p:sp>
    </p:spTree>
    <p:extLst>
      <p:ext uri="{BB962C8B-B14F-4D97-AF65-F5344CB8AC3E}">
        <p14:creationId xmlns:p14="http://schemas.microsoft.com/office/powerpoint/2010/main" val="214962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291DE6B-BFC7-F363-8022-B770D97D46D5}"/>
              </a:ext>
            </a:extLst>
          </p:cNvPr>
          <p:cNvSpPr/>
          <p:nvPr/>
        </p:nvSpPr>
        <p:spPr>
          <a:xfrm>
            <a:off x="17129125" y="7891476"/>
            <a:ext cx="2362200" cy="226440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7D15BE-E3B2-F743-9878-F149B7D92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8850" y="9023676"/>
            <a:ext cx="12192000" cy="1143000"/>
          </a:xfrm>
        </p:spPr>
        <p:txBody>
          <a:bodyPr/>
          <a:lstStyle/>
          <a:p>
            <a:r>
              <a:rPr lang="es-CL" sz="6600" dirty="0"/>
              <a:t>Objetivo general y específicos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9224DE7A-4464-F54B-B074-7663E7D43917}"/>
              </a:ext>
            </a:extLst>
          </p:cNvPr>
          <p:cNvSpPr txBox="1">
            <a:spLocks/>
          </p:cNvSpPr>
          <p:nvPr/>
        </p:nvSpPr>
        <p:spPr>
          <a:xfrm>
            <a:off x="7232650" y="7866563"/>
            <a:ext cx="1670957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52024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5B4D40B-2281-FF4E-A378-6A0062B17D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L" dirty="0"/>
              <a:t>Objetivo General y específicos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684BAF9-C1B2-01DE-B487-610BB57653BF}"/>
              </a:ext>
            </a:extLst>
          </p:cNvPr>
          <p:cNvSpPr txBox="1"/>
          <p:nvPr/>
        </p:nvSpPr>
        <p:spPr>
          <a:xfrm>
            <a:off x="793750" y="2082509"/>
            <a:ext cx="18516600" cy="1063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4800" dirty="0">
                <a:latin typeface="Arial" panose="020B0604020202020204" pitchFamily="34" charset="0"/>
                <a:cs typeface="Arial" panose="020B0604020202020204" pitchFamily="34" charset="0"/>
              </a:rPr>
              <a:t>Mejorar la administración del gimnasio mediante la digitalización</a:t>
            </a:r>
            <a:endParaRPr lang="es-CL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9171C8E-30B5-12FE-5474-4C3053BB9869}"/>
              </a:ext>
            </a:extLst>
          </p:cNvPr>
          <p:cNvSpPr txBox="1"/>
          <p:nvPr/>
        </p:nvSpPr>
        <p:spPr>
          <a:xfrm>
            <a:off x="2174875" y="4130675"/>
            <a:ext cx="15754350" cy="3313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Digitalizar el registro de pagos y membresías.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Centralizar los datos de clientes en un sistema unificado.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Crear métricas de progreso físico accesibles desde cualquier dispositivo.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L" sz="3600" dirty="0">
                <a:latin typeface="Arial" panose="020B0604020202020204" pitchFamily="34" charset="0"/>
                <a:cs typeface="Arial" panose="020B0604020202020204" pitchFamily="34" charset="0"/>
              </a:rPr>
              <a:t>Implementar acceso mediante códigos QR</a:t>
            </a: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L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399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4AB15F6E-4DD6-0647-EF57-2FCC3CD6F3C0}"/>
              </a:ext>
            </a:extLst>
          </p:cNvPr>
          <p:cNvSpPr txBox="1">
            <a:spLocks/>
          </p:cNvSpPr>
          <p:nvPr/>
        </p:nvSpPr>
        <p:spPr>
          <a:xfrm>
            <a:off x="6927850" y="7225347"/>
            <a:ext cx="190500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s-CL" sz="9600" dirty="0">
                <a:solidFill>
                  <a:srgbClr val="257CE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04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4F48FFCB-5E44-EDEE-2659-BCECB169E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050" y="8397875"/>
            <a:ext cx="10210800" cy="2031325"/>
          </a:xfrm>
        </p:spPr>
        <p:txBody>
          <a:bodyPr/>
          <a:lstStyle/>
          <a:p>
            <a:pPr algn="l"/>
            <a:r>
              <a:rPr lang="es-CL" sz="6600" dirty="0"/>
              <a:t>Metodología de proyecto</a:t>
            </a:r>
          </a:p>
        </p:txBody>
      </p:sp>
    </p:spTree>
    <p:extLst>
      <p:ext uri="{BB962C8B-B14F-4D97-AF65-F5344CB8AC3E}">
        <p14:creationId xmlns:p14="http://schemas.microsoft.com/office/powerpoint/2010/main" val="175714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78d0c2b-b9d5-4893-990c-43fe8fe2e1d7">
      <Terms xmlns="http://schemas.microsoft.com/office/infopath/2007/PartnerControls"/>
    </lcf76f155ced4ddcb4097134ff3c332f>
    <TaxCatchAll xmlns="0478bd71-0c92-4d1d-82ba-7bccfdbf17a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8D87CEFA56DA42BF8E9E6D1D515907" ma:contentTypeVersion="13" ma:contentTypeDescription="Crear nuevo documento." ma:contentTypeScope="" ma:versionID="2868cd3c11df7411b1962eb461d76618">
  <xsd:schema xmlns:xsd="http://www.w3.org/2001/XMLSchema" xmlns:xs="http://www.w3.org/2001/XMLSchema" xmlns:p="http://schemas.microsoft.com/office/2006/metadata/properties" xmlns:ns2="378d0c2b-b9d5-4893-990c-43fe8fe2e1d7" xmlns:ns3="0478bd71-0c92-4d1d-82ba-7bccfdbf17a3" targetNamespace="http://schemas.microsoft.com/office/2006/metadata/properties" ma:root="true" ma:fieldsID="1f31d3da5194d177457a03c5130b5a58" ns2:_="" ns3:_="">
    <xsd:import namespace="378d0c2b-b9d5-4893-990c-43fe8fe2e1d7"/>
    <xsd:import namespace="0478bd71-0c92-4d1d-82ba-7bccfdbf17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8d0c2b-b9d5-4893-990c-43fe8fe2e1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8bd71-0c92-4d1d-82ba-7bccfdbf17a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3e038bde-7f93-4c7b-a7e3-fa5a3c51e964}" ma:internalName="TaxCatchAll" ma:showField="CatchAllData" ma:web="0478bd71-0c92-4d1d-82ba-7bccfdbf17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21600-D61B-433B-B6F8-A294D9BC75DD}">
  <ds:schemaRefs>
    <ds:schemaRef ds:uri="http://schemas.microsoft.com/office/2006/metadata/properties"/>
    <ds:schemaRef ds:uri="http://schemas.microsoft.com/office/infopath/2007/PartnerControls"/>
    <ds:schemaRef ds:uri="378d0c2b-b9d5-4893-990c-43fe8fe2e1d7"/>
    <ds:schemaRef ds:uri="0478bd71-0c92-4d1d-82ba-7bccfdbf17a3"/>
  </ds:schemaRefs>
</ds:datastoreItem>
</file>

<file path=customXml/itemProps2.xml><?xml version="1.0" encoding="utf-8"?>
<ds:datastoreItem xmlns:ds="http://schemas.openxmlformats.org/officeDocument/2006/customXml" ds:itemID="{93B96D80-D58C-46B7-9102-7FC2915299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8d0c2b-b9d5-4893-990c-43fe8fe2e1d7"/>
    <ds:schemaRef ds:uri="0478bd71-0c92-4d1d-82ba-7bccfdbf17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4C43652-73DC-4C77-8E79-F06010C18C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6456</TotalTime>
  <Words>486</Words>
  <Application>Microsoft Office PowerPoint</Application>
  <PresentationFormat>Personalizado</PresentationFormat>
  <Paragraphs>140</Paragraphs>
  <Slides>25</Slides>
  <Notes>2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Arial</vt:lpstr>
      <vt:lpstr>Arial Black</vt:lpstr>
      <vt:lpstr>Calibri</vt:lpstr>
      <vt:lpstr>Inter Ultra-Bold</vt:lpstr>
      <vt:lpstr>Nunito Sans Heavy</vt:lpstr>
      <vt:lpstr>Wingdings</vt:lpstr>
      <vt:lpstr>Office Theme</vt:lpstr>
      <vt:lpstr>DenkiFit</vt:lpstr>
      <vt:lpstr>Presentación de PowerPoint</vt:lpstr>
      <vt:lpstr>Equipo de trabajo y roles</vt:lpstr>
      <vt:lpstr>Presentación de PowerPoint</vt:lpstr>
      <vt:lpstr>Problemática Por Resolver</vt:lpstr>
      <vt:lpstr>Solución</vt:lpstr>
      <vt:lpstr>Objetivo general y específicos</vt:lpstr>
      <vt:lpstr>Presentación de PowerPoint</vt:lpstr>
      <vt:lpstr>Metodología de proyecto</vt:lpstr>
      <vt:lpstr>Presentación de PowerPoint</vt:lpstr>
      <vt:lpstr>Topología del proyecto</vt:lpstr>
      <vt:lpstr>Topología del proyecto</vt:lpstr>
      <vt:lpstr>Topología del proyecto</vt:lpstr>
      <vt:lpstr>Topología del proyecto</vt:lpstr>
      <vt:lpstr>Presentación de PowerPoint</vt:lpstr>
      <vt:lpstr>Plataformas y tecnologías usadas </vt:lpstr>
      <vt:lpstr>Etapas principales de implementación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Resultado de la solución</vt:lpstr>
      <vt:lpstr>Demo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</dc:title>
  <dc:creator>Daniela Taito R.</dc:creator>
  <cp:lastModifiedBy>Ignacio Alcaino</cp:lastModifiedBy>
  <cp:revision>263</cp:revision>
  <dcterms:created xsi:type="dcterms:W3CDTF">2022-07-20T19:15:37Z</dcterms:created>
  <dcterms:modified xsi:type="dcterms:W3CDTF">2024-12-10T20:24:41Z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2022-07-20T00:00:00Z</vt:filetime>
  </property>
  <property fmtid="{D5CDD505-2E9C-101B-9397-08002B2CF9AE}" pid="3" name="Creator">
    <vt:lpwstr>Adobe Illustrator 26.3 (Macintosh)</vt:lpwstr>
  </property>
  <property fmtid="{D5CDD505-2E9C-101B-9397-08002B2CF9AE}" pid="4" name="CreatorVersion">
    <vt:lpwstr>21.0.0</vt:lpwstr>
  </property>
  <property fmtid="{D5CDD505-2E9C-101B-9397-08002B2CF9AE}" pid="5" name="LastSaved">
    <vt:filetime>2022-07-20T00:00:00Z</vt:filetime>
  </property>
  <property fmtid="{D5CDD505-2E9C-101B-9397-08002B2CF9AE}" pid="6" name="Producer">
    <vt:lpwstr>Adobe PDF library 15.00</vt:lpwstr>
  </property>
  <property fmtid="{D5CDD505-2E9C-101B-9397-08002B2CF9AE}" pid="7" name="ContentTypeId">
    <vt:lpwstr>0x010100018D87CEFA56DA42BF8E9E6D1D515907</vt:lpwstr>
  </property>
</Properties>
</file>